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s/slide6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67.xml" ContentType="application/vnd.openxmlformats-officedocument.presentationml.slide+xml"/>
  <Override PartName="/ppt/slides/slide61.xml" ContentType="application/vnd.openxmlformats-officedocument.presentationml.slide+xml"/>
  <Override PartName="/ppt/slides/slide4.xml" ContentType="application/vnd.openxmlformats-officedocument.presentationml.slide+xml"/>
  <Override PartName="/ppt/slides/slide6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3.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68.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92.xml" ContentType="application/vnd.openxmlformats-officedocument.presentationml.slide+xml"/>
  <Override PartName="/ppt/slides/slide97.xml" ContentType="application/vnd.openxmlformats-officedocument.presentationml.slide+xml"/>
  <Override PartName="/ppt/slides/slide90.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91.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1.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7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9.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hart2.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handoutMasterIdLst>
    <p:handoutMasterId r:id="rId120"/>
  </p:handoutMasterIdLst>
  <p:sldIdLst>
    <p:sldId id="256" r:id="rId2"/>
    <p:sldId id="262" r:id="rId3"/>
    <p:sldId id="263" r:id="rId4"/>
    <p:sldId id="257" r:id="rId5"/>
    <p:sldId id="284" r:id="rId6"/>
    <p:sldId id="264" r:id="rId7"/>
    <p:sldId id="286" r:id="rId8"/>
    <p:sldId id="267" r:id="rId9"/>
    <p:sldId id="269" r:id="rId10"/>
    <p:sldId id="278" r:id="rId11"/>
    <p:sldId id="265" r:id="rId12"/>
    <p:sldId id="258" r:id="rId13"/>
    <p:sldId id="282" r:id="rId14"/>
    <p:sldId id="305" r:id="rId15"/>
    <p:sldId id="322" r:id="rId16"/>
    <p:sldId id="306" r:id="rId17"/>
    <p:sldId id="259" r:id="rId18"/>
    <p:sldId id="261" r:id="rId19"/>
    <p:sldId id="291" r:id="rId20"/>
    <p:sldId id="330" r:id="rId21"/>
    <p:sldId id="357" r:id="rId22"/>
    <p:sldId id="271" r:id="rId23"/>
    <p:sldId id="288" r:id="rId24"/>
    <p:sldId id="289" r:id="rId25"/>
    <p:sldId id="272" r:id="rId26"/>
    <p:sldId id="295" r:id="rId27"/>
    <p:sldId id="292" r:id="rId28"/>
    <p:sldId id="334" r:id="rId29"/>
    <p:sldId id="293" r:id="rId30"/>
    <p:sldId id="294" r:id="rId31"/>
    <p:sldId id="296" r:id="rId32"/>
    <p:sldId id="273" r:id="rId33"/>
    <p:sldId id="315" r:id="rId34"/>
    <p:sldId id="303" r:id="rId35"/>
    <p:sldId id="318" r:id="rId36"/>
    <p:sldId id="317" r:id="rId37"/>
    <p:sldId id="358" r:id="rId38"/>
    <p:sldId id="356" r:id="rId39"/>
    <p:sldId id="362" r:id="rId40"/>
    <p:sldId id="274" r:id="rId41"/>
    <p:sldId id="319" r:id="rId42"/>
    <p:sldId id="320" r:id="rId43"/>
    <p:sldId id="361" r:id="rId44"/>
    <p:sldId id="279" r:id="rId45"/>
    <p:sldId id="297" r:id="rId46"/>
    <p:sldId id="329" r:id="rId47"/>
    <p:sldId id="321" r:id="rId48"/>
    <p:sldId id="299" r:id="rId49"/>
    <p:sldId id="300" r:id="rId50"/>
    <p:sldId id="301" r:id="rId51"/>
    <p:sldId id="376" r:id="rId52"/>
    <p:sldId id="298" r:id="rId53"/>
    <p:sldId id="302" r:id="rId54"/>
    <p:sldId id="331" r:id="rId55"/>
    <p:sldId id="275" r:id="rId56"/>
    <p:sldId id="323" r:id="rId57"/>
    <p:sldId id="359" r:id="rId58"/>
    <p:sldId id="371" r:id="rId59"/>
    <p:sldId id="360" r:id="rId60"/>
    <p:sldId id="377" r:id="rId61"/>
    <p:sldId id="307" r:id="rId62"/>
    <p:sldId id="368" r:id="rId63"/>
    <p:sldId id="369" r:id="rId64"/>
    <p:sldId id="370" r:id="rId65"/>
    <p:sldId id="367" r:id="rId66"/>
    <p:sldId id="309" r:id="rId67"/>
    <p:sldId id="328" r:id="rId68"/>
    <p:sldId id="310" r:id="rId69"/>
    <p:sldId id="338" r:id="rId70"/>
    <p:sldId id="335" r:id="rId71"/>
    <p:sldId id="308" r:id="rId72"/>
    <p:sldId id="366" r:id="rId73"/>
    <p:sldId id="364" r:id="rId74"/>
    <p:sldId id="311" r:id="rId75"/>
    <p:sldId id="325" r:id="rId76"/>
    <p:sldId id="336" r:id="rId77"/>
    <p:sldId id="324" r:id="rId78"/>
    <p:sldId id="344" r:id="rId79"/>
    <p:sldId id="343" r:id="rId80"/>
    <p:sldId id="276" r:id="rId81"/>
    <p:sldId id="326" r:id="rId82"/>
    <p:sldId id="327" r:id="rId83"/>
    <p:sldId id="363" r:id="rId84"/>
    <p:sldId id="268" r:id="rId85"/>
    <p:sldId id="285" r:id="rId86"/>
    <p:sldId id="277" r:id="rId87"/>
    <p:sldId id="287" r:id="rId88"/>
    <p:sldId id="365" r:id="rId89"/>
    <p:sldId id="266" r:id="rId90"/>
    <p:sldId id="270" r:id="rId91"/>
    <p:sldId id="332" r:id="rId92"/>
    <p:sldId id="355" r:id="rId93"/>
    <p:sldId id="345" r:id="rId94"/>
    <p:sldId id="281" r:id="rId95"/>
    <p:sldId id="283" r:id="rId96"/>
    <p:sldId id="280" r:id="rId97"/>
    <p:sldId id="340" r:id="rId98"/>
    <p:sldId id="341" r:id="rId99"/>
    <p:sldId id="342" r:id="rId100"/>
    <p:sldId id="374" r:id="rId101"/>
    <p:sldId id="375" r:id="rId102"/>
    <p:sldId id="312" r:id="rId103"/>
    <p:sldId id="352" r:id="rId104"/>
    <p:sldId id="353" r:id="rId105"/>
    <p:sldId id="313" r:id="rId106"/>
    <p:sldId id="346" r:id="rId107"/>
    <p:sldId id="348" r:id="rId108"/>
    <p:sldId id="347" r:id="rId109"/>
    <p:sldId id="349" r:id="rId110"/>
    <p:sldId id="350" r:id="rId111"/>
    <p:sldId id="351" r:id="rId112"/>
    <p:sldId id="372" r:id="rId113"/>
    <p:sldId id="373" r:id="rId114"/>
    <p:sldId id="314" r:id="rId115"/>
    <p:sldId id="333" r:id="rId116"/>
    <p:sldId id="337" r:id="rId117"/>
    <p:sldId id="339"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40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Muscle Fibres</c:v>
                </c:pt>
              </c:strCache>
            </c:strRef>
          </c:tx>
          <c:invertIfNegative val="0"/>
          <c:cat>
            <c:strRef>
              <c:f>Sheet1!$A$2:$A$7</c:f>
              <c:strCache>
                <c:ptCount val="6"/>
                <c:pt idx="0">
                  <c:v>Direct</c:v>
                </c:pt>
                <c:pt idx="1">
                  <c:v>D max</c:v>
                </c:pt>
                <c:pt idx="2">
                  <c:v>d min</c:v>
                </c:pt>
                <c:pt idx="3">
                  <c:v>D+d arith</c:v>
                </c:pt>
                <c:pt idx="4">
                  <c:v>D+d geom</c:v>
                </c:pt>
                <c:pt idx="5">
                  <c:v>Dea</c:v>
                </c:pt>
              </c:strCache>
            </c:strRef>
          </c:cat>
          <c:val>
            <c:numRef>
              <c:f>Sheet1!$B$2:$B$7</c:f>
              <c:numCache>
                <c:formatCode>General</c:formatCode>
                <c:ptCount val="6"/>
                <c:pt idx="0">
                  <c:v>100</c:v>
                </c:pt>
                <c:pt idx="1">
                  <c:v>167</c:v>
                </c:pt>
                <c:pt idx="2">
                  <c:v>62</c:v>
                </c:pt>
                <c:pt idx="3">
                  <c:v>108</c:v>
                </c:pt>
                <c:pt idx="4">
                  <c:v>101</c:v>
                </c:pt>
                <c:pt idx="5">
                  <c:v>102</c:v>
                </c:pt>
              </c:numCache>
            </c:numRef>
          </c:val>
          <c:extLst xmlns:c16r2="http://schemas.microsoft.com/office/drawing/2015/06/chart">
            <c:ext xmlns:c16="http://schemas.microsoft.com/office/drawing/2014/chart" uri="{C3380CC4-5D6E-409C-BE32-E72D297353CC}">
              <c16:uniqueId val="{00000000-14B8-4641-89CB-9B24550DDC11}"/>
            </c:ext>
          </c:extLst>
        </c:ser>
        <c:dLbls>
          <c:showLegendKey val="0"/>
          <c:showVal val="0"/>
          <c:showCatName val="0"/>
          <c:showSerName val="0"/>
          <c:showPercent val="0"/>
          <c:showBubbleSize val="0"/>
        </c:dLbls>
        <c:gapWidth val="150"/>
        <c:axId val="64242816"/>
        <c:axId val="64244352"/>
      </c:barChart>
      <c:catAx>
        <c:axId val="64242816"/>
        <c:scaling>
          <c:orientation val="minMax"/>
        </c:scaling>
        <c:delete val="0"/>
        <c:axPos val="b"/>
        <c:numFmt formatCode="General" sourceLinked="0"/>
        <c:majorTickMark val="out"/>
        <c:minorTickMark val="none"/>
        <c:tickLblPos val="nextTo"/>
        <c:crossAx val="64244352"/>
        <c:crosses val="autoZero"/>
        <c:auto val="1"/>
        <c:lblAlgn val="ctr"/>
        <c:lblOffset val="100"/>
        <c:noMultiLvlLbl val="0"/>
      </c:catAx>
      <c:valAx>
        <c:axId val="64244352"/>
        <c:scaling>
          <c:orientation val="minMax"/>
        </c:scaling>
        <c:delete val="0"/>
        <c:axPos val="l"/>
        <c:majorGridlines/>
        <c:numFmt formatCode="General" sourceLinked="1"/>
        <c:majorTickMark val="out"/>
        <c:minorTickMark val="none"/>
        <c:tickLblPos val="nextTo"/>
        <c:crossAx val="642428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Profile </a:t>
            </a:r>
            <a:r>
              <a:rPr lang="en-US" dirty="0" smtClean="0"/>
              <a:t>Size</a:t>
            </a:r>
          </a:p>
        </c:rich>
      </c:tx>
      <c:layout/>
      <c:overlay val="0"/>
    </c:title>
    <c:autoTitleDeleted val="0"/>
    <c:plotArea>
      <c:layout/>
      <c:barChart>
        <c:barDir val="col"/>
        <c:grouping val="clustered"/>
        <c:varyColors val="0"/>
        <c:ser>
          <c:idx val="0"/>
          <c:order val="0"/>
          <c:tx>
            <c:strRef>
              <c:f>Sheet1!$B$1</c:f>
              <c:strCache>
                <c:ptCount val="1"/>
                <c:pt idx="0">
                  <c:v>Profile Size2</c:v>
                </c:pt>
              </c:strCache>
            </c:strRef>
          </c:tx>
          <c:invertIfNegative val="0"/>
          <c:cat>
            <c:numRef>
              <c:f>Sheet1!$A$2:$A$12</c:f>
              <c:numCache>
                <c:formatCode>General</c:formatCode>
                <c:ptCount val="11"/>
                <c:pt idx="2">
                  <c:v>0.2</c:v>
                </c:pt>
                <c:pt idx="4">
                  <c:v>0.4</c:v>
                </c:pt>
                <c:pt idx="6">
                  <c:v>0.6</c:v>
                </c:pt>
                <c:pt idx="8">
                  <c:v>0.8</c:v>
                </c:pt>
              </c:numCache>
            </c:numRef>
          </c:cat>
          <c:val>
            <c:numRef>
              <c:f>Sheet1!$B$2:$B$12</c:f>
              <c:numCache>
                <c:formatCode>General</c:formatCode>
                <c:ptCount val="11"/>
                <c:pt idx="0">
                  <c:v>0.1</c:v>
                </c:pt>
                <c:pt idx="1">
                  <c:v>0.2</c:v>
                </c:pt>
                <c:pt idx="2">
                  <c:v>0.4</c:v>
                </c:pt>
                <c:pt idx="3">
                  <c:v>0.8</c:v>
                </c:pt>
                <c:pt idx="4">
                  <c:v>1</c:v>
                </c:pt>
                <c:pt idx="5">
                  <c:v>1.25</c:v>
                </c:pt>
                <c:pt idx="6">
                  <c:v>1.6</c:v>
                </c:pt>
                <c:pt idx="7">
                  <c:v>3</c:v>
                </c:pt>
                <c:pt idx="8">
                  <c:v>6</c:v>
                </c:pt>
                <c:pt idx="9">
                  <c:v>10</c:v>
                </c:pt>
              </c:numCache>
            </c:numRef>
          </c:val>
          <c:extLst xmlns:c16r2="http://schemas.microsoft.com/office/drawing/2015/06/chart">
            <c:ext xmlns:c16="http://schemas.microsoft.com/office/drawing/2014/chart" uri="{C3380CC4-5D6E-409C-BE32-E72D297353CC}">
              <c16:uniqueId val="{00000000-F1CA-4F93-B9AF-965CC8191C5B}"/>
            </c:ext>
          </c:extLst>
        </c:ser>
        <c:dLbls>
          <c:showLegendKey val="0"/>
          <c:showVal val="0"/>
          <c:showCatName val="0"/>
          <c:showSerName val="0"/>
          <c:showPercent val="0"/>
          <c:showBubbleSize val="0"/>
        </c:dLbls>
        <c:gapWidth val="150"/>
        <c:axId val="76710656"/>
        <c:axId val="76712192"/>
      </c:barChart>
      <c:catAx>
        <c:axId val="76710656"/>
        <c:scaling>
          <c:orientation val="minMax"/>
        </c:scaling>
        <c:delete val="0"/>
        <c:axPos val="b"/>
        <c:numFmt formatCode="General" sourceLinked="1"/>
        <c:majorTickMark val="out"/>
        <c:minorTickMark val="none"/>
        <c:tickLblPos val="nextTo"/>
        <c:crossAx val="76712192"/>
        <c:crosses val="autoZero"/>
        <c:auto val="1"/>
        <c:lblAlgn val="ctr"/>
        <c:lblOffset val="100"/>
        <c:noMultiLvlLbl val="0"/>
      </c:catAx>
      <c:valAx>
        <c:axId val="76712192"/>
        <c:scaling>
          <c:orientation val="minMax"/>
        </c:scaling>
        <c:delete val="0"/>
        <c:axPos val="l"/>
        <c:majorGridlines/>
        <c:numFmt formatCode="General" sourceLinked="1"/>
        <c:majorTickMark val="out"/>
        <c:minorTickMark val="none"/>
        <c:tickLblPos val="nextTo"/>
        <c:crossAx val="767106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487271-096E-450A-975A-22EEA70B35EF}" type="datetimeFigureOut">
              <a:rPr lang="en-GB" smtClean="0"/>
              <a:t>14/09/2020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6DAD8-D80C-43A3-A4C7-0241E9ADD54F}" type="slidenum">
              <a:rPr lang="en-GB" smtClean="0"/>
              <a:t>‹#›</a:t>
            </a:fld>
            <a:endParaRPr lang="en-GB"/>
          </a:p>
        </p:txBody>
      </p:sp>
    </p:spTree>
    <p:extLst>
      <p:ext uri="{BB962C8B-B14F-4D97-AF65-F5344CB8AC3E}">
        <p14:creationId xmlns:p14="http://schemas.microsoft.com/office/powerpoint/2010/main" val="280838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3FF910-C860-401B-A7C2-20368E8FAF7A}" type="datetimeFigureOut">
              <a:rPr lang="en-GB" smtClean="0"/>
              <a:t>14/09/2020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ED0940-060F-496F-AF7A-DBF59DFAC271}" type="slidenum">
              <a:rPr lang="en-GB" smtClean="0"/>
              <a:t>‹#›</a:t>
            </a:fld>
            <a:endParaRPr lang="en-GB"/>
          </a:p>
        </p:txBody>
      </p:sp>
    </p:spTree>
    <p:extLst>
      <p:ext uri="{BB962C8B-B14F-4D97-AF65-F5344CB8AC3E}">
        <p14:creationId xmlns:p14="http://schemas.microsoft.com/office/powerpoint/2010/main" val="281136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14</a:t>
            </a:fld>
            <a:endParaRPr lang="en-GB"/>
          </a:p>
        </p:txBody>
      </p:sp>
    </p:spTree>
    <p:extLst>
      <p:ext uri="{BB962C8B-B14F-4D97-AF65-F5344CB8AC3E}">
        <p14:creationId xmlns:p14="http://schemas.microsoft.com/office/powerpoint/2010/main" val="1373590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42</a:t>
            </a:fld>
            <a:endParaRPr lang="en-GB"/>
          </a:p>
        </p:txBody>
      </p:sp>
    </p:spTree>
    <p:extLst>
      <p:ext uri="{BB962C8B-B14F-4D97-AF65-F5344CB8AC3E}">
        <p14:creationId xmlns:p14="http://schemas.microsoft.com/office/powerpoint/2010/main" val="1662411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46</a:t>
            </a:fld>
            <a:endParaRPr lang="en-GB"/>
          </a:p>
        </p:txBody>
      </p:sp>
    </p:spTree>
    <p:extLst>
      <p:ext uri="{BB962C8B-B14F-4D97-AF65-F5344CB8AC3E}">
        <p14:creationId xmlns:p14="http://schemas.microsoft.com/office/powerpoint/2010/main" val="77922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47</a:t>
            </a:fld>
            <a:endParaRPr lang="en-GB"/>
          </a:p>
        </p:txBody>
      </p:sp>
    </p:spTree>
    <p:extLst>
      <p:ext uri="{BB962C8B-B14F-4D97-AF65-F5344CB8AC3E}">
        <p14:creationId xmlns:p14="http://schemas.microsoft.com/office/powerpoint/2010/main" val="3518952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51</a:t>
            </a:fld>
            <a:endParaRPr lang="en-GB"/>
          </a:p>
        </p:txBody>
      </p:sp>
    </p:spTree>
    <p:extLst>
      <p:ext uri="{BB962C8B-B14F-4D97-AF65-F5344CB8AC3E}">
        <p14:creationId xmlns:p14="http://schemas.microsoft.com/office/powerpoint/2010/main" val="1211174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56</a:t>
            </a:fld>
            <a:endParaRPr lang="en-GB"/>
          </a:p>
        </p:txBody>
      </p:sp>
    </p:spTree>
    <p:extLst>
      <p:ext uri="{BB962C8B-B14F-4D97-AF65-F5344CB8AC3E}">
        <p14:creationId xmlns:p14="http://schemas.microsoft.com/office/powerpoint/2010/main" val="364435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57</a:t>
            </a:fld>
            <a:endParaRPr lang="en-GB"/>
          </a:p>
        </p:txBody>
      </p:sp>
    </p:spTree>
    <p:extLst>
      <p:ext uri="{BB962C8B-B14F-4D97-AF65-F5344CB8AC3E}">
        <p14:creationId xmlns:p14="http://schemas.microsoft.com/office/powerpoint/2010/main" val="253202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58</a:t>
            </a:fld>
            <a:endParaRPr lang="en-GB"/>
          </a:p>
        </p:txBody>
      </p:sp>
    </p:spTree>
    <p:extLst>
      <p:ext uri="{BB962C8B-B14F-4D97-AF65-F5344CB8AC3E}">
        <p14:creationId xmlns:p14="http://schemas.microsoft.com/office/powerpoint/2010/main" val="2532027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61</a:t>
            </a:fld>
            <a:endParaRPr lang="en-GB"/>
          </a:p>
        </p:txBody>
      </p:sp>
    </p:spTree>
    <p:extLst>
      <p:ext uri="{BB962C8B-B14F-4D97-AF65-F5344CB8AC3E}">
        <p14:creationId xmlns:p14="http://schemas.microsoft.com/office/powerpoint/2010/main" val="57423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62</a:t>
            </a:fld>
            <a:endParaRPr lang="en-GB"/>
          </a:p>
        </p:txBody>
      </p:sp>
    </p:spTree>
    <p:extLst>
      <p:ext uri="{BB962C8B-B14F-4D97-AF65-F5344CB8AC3E}">
        <p14:creationId xmlns:p14="http://schemas.microsoft.com/office/powerpoint/2010/main" val="57423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63</a:t>
            </a:fld>
            <a:endParaRPr lang="en-GB"/>
          </a:p>
        </p:txBody>
      </p:sp>
    </p:spTree>
    <p:extLst>
      <p:ext uri="{BB962C8B-B14F-4D97-AF65-F5344CB8AC3E}">
        <p14:creationId xmlns:p14="http://schemas.microsoft.com/office/powerpoint/2010/main" val="57423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15</a:t>
            </a:fld>
            <a:endParaRPr lang="en-GB"/>
          </a:p>
        </p:txBody>
      </p:sp>
    </p:spTree>
    <p:extLst>
      <p:ext uri="{BB962C8B-B14F-4D97-AF65-F5344CB8AC3E}">
        <p14:creationId xmlns:p14="http://schemas.microsoft.com/office/powerpoint/2010/main" val="137359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64</a:t>
            </a:fld>
            <a:endParaRPr lang="en-GB"/>
          </a:p>
        </p:txBody>
      </p:sp>
    </p:spTree>
    <p:extLst>
      <p:ext uri="{BB962C8B-B14F-4D97-AF65-F5344CB8AC3E}">
        <p14:creationId xmlns:p14="http://schemas.microsoft.com/office/powerpoint/2010/main" val="57423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65</a:t>
            </a:fld>
            <a:endParaRPr lang="en-GB"/>
          </a:p>
        </p:txBody>
      </p:sp>
    </p:spTree>
    <p:extLst>
      <p:ext uri="{BB962C8B-B14F-4D97-AF65-F5344CB8AC3E}">
        <p14:creationId xmlns:p14="http://schemas.microsoft.com/office/powerpoint/2010/main" val="57423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68</a:t>
            </a:fld>
            <a:endParaRPr lang="en-GB"/>
          </a:p>
        </p:txBody>
      </p:sp>
    </p:spTree>
    <p:extLst>
      <p:ext uri="{BB962C8B-B14F-4D97-AF65-F5344CB8AC3E}">
        <p14:creationId xmlns:p14="http://schemas.microsoft.com/office/powerpoint/2010/main" val="183411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70</a:t>
            </a:fld>
            <a:endParaRPr lang="en-GB"/>
          </a:p>
        </p:txBody>
      </p:sp>
    </p:spTree>
    <p:extLst>
      <p:ext uri="{BB962C8B-B14F-4D97-AF65-F5344CB8AC3E}">
        <p14:creationId xmlns:p14="http://schemas.microsoft.com/office/powerpoint/2010/main" val="2143969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76</a:t>
            </a:fld>
            <a:endParaRPr lang="en-GB"/>
          </a:p>
        </p:txBody>
      </p:sp>
    </p:spTree>
    <p:extLst>
      <p:ext uri="{BB962C8B-B14F-4D97-AF65-F5344CB8AC3E}">
        <p14:creationId xmlns:p14="http://schemas.microsoft.com/office/powerpoint/2010/main" val="484810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77</a:t>
            </a:fld>
            <a:endParaRPr lang="en-GB"/>
          </a:p>
        </p:txBody>
      </p:sp>
    </p:spTree>
    <p:extLst>
      <p:ext uri="{BB962C8B-B14F-4D97-AF65-F5344CB8AC3E}">
        <p14:creationId xmlns:p14="http://schemas.microsoft.com/office/powerpoint/2010/main" val="4108960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81</a:t>
            </a:fld>
            <a:endParaRPr lang="en-GB"/>
          </a:p>
        </p:txBody>
      </p:sp>
    </p:spTree>
    <p:extLst>
      <p:ext uri="{BB962C8B-B14F-4D97-AF65-F5344CB8AC3E}">
        <p14:creationId xmlns:p14="http://schemas.microsoft.com/office/powerpoint/2010/main" val="2493830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88</a:t>
            </a:fld>
            <a:endParaRPr lang="en-GB"/>
          </a:p>
        </p:txBody>
      </p:sp>
    </p:spTree>
    <p:extLst>
      <p:ext uri="{BB962C8B-B14F-4D97-AF65-F5344CB8AC3E}">
        <p14:creationId xmlns:p14="http://schemas.microsoft.com/office/powerpoint/2010/main" val="61600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101</a:t>
            </a:fld>
            <a:endParaRPr lang="en-GB"/>
          </a:p>
        </p:txBody>
      </p:sp>
    </p:spTree>
    <p:extLst>
      <p:ext uri="{BB962C8B-B14F-4D97-AF65-F5344CB8AC3E}">
        <p14:creationId xmlns:p14="http://schemas.microsoft.com/office/powerpoint/2010/main" val="2755713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115</a:t>
            </a:fld>
            <a:endParaRPr lang="en-GB"/>
          </a:p>
        </p:txBody>
      </p:sp>
    </p:spTree>
    <p:extLst>
      <p:ext uri="{BB962C8B-B14F-4D97-AF65-F5344CB8AC3E}">
        <p14:creationId xmlns:p14="http://schemas.microsoft.com/office/powerpoint/2010/main" val="59691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20</a:t>
            </a:fld>
            <a:endParaRPr lang="en-GB"/>
          </a:p>
        </p:txBody>
      </p:sp>
    </p:spTree>
    <p:extLst>
      <p:ext uri="{BB962C8B-B14F-4D97-AF65-F5344CB8AC3E}">
        <p14:creationId xmlns:p14="http://schemas.microsoft.com/office/powerpoint/2010/main" val="1153659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116</a:t>
            </a:fld>
            <a:endParaRPr lang="en-GB"/>
          </a:p>
        </p:txBody>
      </p:sp>
    </p:spTree>
    <p:extLst>
      <p:ext uri="{BB962C8B-B14F-4D97-AF65-F5344CB8AC3E}">
        <p14:creationId xmlns:p14="http://schemas.microsoft.com/office/powerpoint/2010/main" val="217996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27</a:t>
            </a:fld>
            <a:endParaRPr lang="en-GB"/>
          </a:p>
        </p:txBody>
      </p:sp>
    </p:spTree>
    <p:extLst>
      <p:ext uri="{BB962C8B-B14F-4D97-AF65-F5344CB8AC3E}">
        <p14:creationId xmlns:p14="http://schemas.microsoft.com/office/powerpoint/2010/main" val="297950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33</a:t>
            </a:fld>
            <a:endParaRPr lang="en-GB"/>
          </a:p>
        </p:txBody>
      </p:sp>
    </p:spTree>
    <p:extLst>
      <p:ext uri="{BB962C8B-B14F-4D97-AF65-F5344CB8AC3E}">
        <p14:creationId xmlns:p14="http://schemas.microsoft.com/office/powerpoint/2010/main" val="296874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34</a:t>
            </a:fld>
            <a:endParaRPr lang="en-GB"/>
          </a:p>
        </p:txBody>
      </p:sp>
    </p:spTree>
    <p:extLst>
      <p:ext uri="{BB962C8B-B14F-4D97-AF65-F5344CB8AC3E}">
        <p14:creationId xmlns:p14="http://schemas.microsoft.com/office/powerpoint/2010/main" val="9519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35</a:t>
            </a:fld>
            <a:endParaRPr lang="en-GB"/>
          </a:p>
        </p:txBody>
      </p:sp>
    </p:spTree>
    <p:extLst>
      <p:ext uri="{BB962C8B-B14F-4D97-AF65-F5344CB8AC3E}">
        <p14:creationId xmlns:p14="http://schemas.microsoft.com/office/powerpoint/2010/main" val="9519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36</a:t>
            </a:fld>
            <a:endParaRPr lang="en-GB"/>
          </a:p>
        </p:txBody>
      </p:sp>
    </p:spTree>
    <p:extLst>
      <p:ext uri="{BB962C8B-B14F-4D97-AF65-F5344CB8AC3E}">
        <p14:creationId xmlns:p14="http://schemas.microsoft.com/office/powerpoint/2010/main" val="9519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D0940-060F-496F-AF7A-DBF59DFAC271}" type="slidenum">
              <a:rPr lang="en-GB" smtClean="0"/>
              <a:t>41</a:t>
            </a:fld>
            <a:endParaRPr lang="en-GB"/>
          </a:p>
        </p:txBody>
      </p:sp>
    </p:spTree>
    <p:extLst>
      <p:ext uri="{BB962C8B-B14F-4D97-AF65-F5344CB8AC3E}">
        <p14:creationId xmlns:p14="http://schemas.microsoft.com/office/powerpoint/2010/main" val="9519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9DC319-944C-49E6-9853-54037CB76F2E}"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92856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DC319-944C-49E6-9853-54037CB76F2E}"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268795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DC319-944C-49E6-9853-54037CB76F2E}"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67201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DC319-944C-49E6-9853-54037CB76F2E}"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49229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DC319-944C-49E6-9853-54037CB76F2E}"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221662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9DC319-944C-49E6-9853-54037CB76F2E}"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337651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9DC319-944C-49E6-9853-54037CB76F2E}" type="datetimeFigureOut">
              <a:rPr lang="en-GB" smtClean="0"/>
              <a:t>14/09/2020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154621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9DC319-944C-49E6-9853-54037CB76F2E}" type="datetimeFigureOut">
              <a:rPr lang="en-GB" smtClean="0"/>
              <a:t>14/09/2020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71488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DC319-944C-49E6-9853-54037CB76F2E}" type="datetimeFigureOut">
              <a:rPr lang="en-GB" smtClean="0"/>
              <a:t>14/09/2020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301011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DC319-944C-49E6-9853-54037CB76F2E}"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99512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DC319-944C-49E6-9853-54037CB76F2E}"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A76434-CEED-47CC-BA62-E31EE032825E}" type="slidenum">
              <a:rPr lang="en-GB" smtClean="0"/>
              <a:t>‹#›</a:t>
            </a:fld>
            <a:endParaRPr lang="en-GB"/>
          </a:p>
        </p:txBody>
      </p:sp>
    </p:spTree>
    <p:extLst>
      <p:ext uri="{BB962C8B-B14F-4D97-AF65-F5344CB8AC3E}">
        <p14:creationId xmlns:p14="http://schemas.microsoft.com/office/powerpoint/2010/main" val="3685195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DC319-944C-49E6-9853-54037CB76F2E}" type="datetimeFigureOut">
              <a:rPr lang="en-GB" smtClean="0"/>
              <a:t>14/09/2020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76434-CEED-47CC-BA62-E31EE032825E}" type="slidenum">
              <a:rPr lang="en-GB" smtClean="0"/>
              <a:t>‹#›</a:t>
            </a:fld>
            <a:endParaRPr lang="en-GB"/>
          </a:p>
        </p:txBody>
      </p:sp>
    </p:spTree>
    <p:extLst>
      <p:ext uri="{BB962C8B-B14F-4D97-AF65-F5344CB8AC3E}">
        <p14:creationId xmlns:p14="http://schemas.microsoft.com/office/powerpoint/2010/main" val="469755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11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www.google.co.uk/url?sa=i&amp;rct=j&amp;q=&amp;esrc=s&amp;source=images&amp;cd=&amp;cad=rja&amp;uact=8&amp;ved=&amp;url=https://www.tedpella.com/technote_html/604-A-R_TN_2.pdf&amp;bvm=bv.133387755,d.ZGg&amp;psig=AFQjCNEl8_SDk9gSxM2lul6UWdKYnMA8vQ&amp;ust=1474588550982953"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File:Britain-fractal-coastline-200km.png" TargetMode="Externa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en.wikipedia.org/wiki/File:Britain-fractal-coastline-50km.png" TargetMode="Externa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en.wikipedia.org/wiki/File:Mandelbrot-similar-x1.jpg" TargetMode="External"/><Relationship Id="rId1" Type="http://schemas.openxmlformats.org/officeDocument/2006/relationships/slideLayout" Target="../slideLayouts/slideLayout2.xml"/><Relationship Id="rId6" Type="http://schemas.openxmlformats.org/officeDocument/2006/relationships/hyperlink" Target="http://en.wikipedia.org/wiki/File:Mandelbrot-similar-x2000.jpg" TargetMode="External"/><Relationship Id="rId5" Type="http://schemas.openxmlformats.org/officeDocument/2006/relationships/image" Target="../media/image30.jpeg"/><Relationship Id="rId4" Type="http://schemas.openxmlformats.org/officeDocument/2006/relationships/hyperlink" Target="http://en.wikipedia.org/wiki/File:Mandelbrot-similar-x6.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magejdocu.tudor.lu/lib/exe/detail.php?id=plugin:analysis:fourier_shape_analysis:start&amp;media=plugin:analysis:fourier_shape_analysis:image.jpe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gi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gif"/><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chart" Target="../charts/chart2.xml"/><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http://www.stereology.info/"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gif"/><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hyperlink" Target="http://www.google.co.uk/url?sa=i&amp;rct=j&amp;q=&amp;esrc=s&amp;source=images&amp;cd=&amp;cad=rja&amp;uact=8&amp;ved=0ahUKEwj3msy4tqHPAhVFORQKHb52DnIQjRwIBQ&amp;url=http://onlinelibrary.wiley.com/doi/10.1002/ar.23266/pdf&amp;bvm=bv.133387755,d.ZGg&amp;psig=AFQjCNG_DsHvqXzqLmRREIHZxO7uL8E_xQ&amp;ust=147458027215376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stereology.info/wp-content/uploads/2014/04/cycloids-for-Sv-uterine-glands-X20-screen-snapshot.png" TargetMode="External"/><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hyperlink" Target="http://www.stereology.info/images/129.gif" TargetMode="External"/><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hyperlink" Target="http://www.stereology.info/images/167.gi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stereology.info/wp-content/uploads/2014/04/edited_fluo-3-screen-capture.pn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gif"/></Relationships>
</file>

<file path=ppt/slides/_rels/slide5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png"/><Relationship Id="rId3" Type="http://schemas.openxmlformats.org/officeDocument/2006/relationships/image" Target="../media/image100.tiff"/><Relationship Id="rId7" Type="http://schemas.microsoft.com/office/2007/relationships/hdphoto" Target="../media/hdphoto1.wdp"/><Relationship Id="rId12"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3.png"/><Relationship Id="rId11" Type="http://schemas.microsoft.com/office/2007/relationships/hdphoto" Target="../media/hdphoto3.wdp"/><Relationship Id="rId5" Type="http://schemas.openxmlformats.org/officeDocument/2006/relationships/image" Target="../media/image102.tiff"/><Relationship Id="rId10" Type="http://schemas.openxmlformats.org/officeDocument/2006/relationships/image" Target="../media/image105.png"/><Relationship Id="rId4" Type="http://schemas.openxmlformats.org/officeDocument/2006/relationships/image" Target="../media/image101.tiff"/><Relationship Id="rId9"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gif"/><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gif"/></Relationships>
</file>

<file path=ppt/slides/_rels/slide78.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gif"/><Relationship Id="rId4" Type="http://schemas.openxmlformats.org/officeDocument/2006/relationships/image" Target="../media/image158.jpeg"/></Relationships>
</file>

<file path=ppt/slides/_rels/slide82.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png"/></Relationships>
</file>

<file path=ppt/slides/_rels/slide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8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3.jpeg"/><Relationship Id="rId7" Type="http://schemas.openxmlformats.org/officeDocument/2006/relationships/image" Target="../media/image1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DZ3-Xu7i2sHG4M&amp;tbnid=NG1QvNCh9b9AzM:&amp;ved=0CAUQjRw&amp;url=http://www.freepik.com/free-vector/regular-warning-sign-clip-art_376843.htm&amp;ei=fjGLUr6GDaeV0AXN5ICwDw&amp;bvm=bv.56643336,d.ZG4&amp;psig=AFQjCNE80jA4iQvcv3TcQBogxSzH66e9vg&amp;ust=1384940248216160" TargetMode="Externa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9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3.jpeg"/><Relationship Id="rId7" Type="http://schemas.openxmlformats.org/officeDocument/2006/relationships/image" Target="../media/image196.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hyperlink" Target="http://www.unbiased-stereology.com/home/2010-cov.jpg?attredirects=0" TargetMode="External"/><Relationship Id="rId5" Type="http://schemas.openxmlformats.org/officeDocument/2006/relationships/image" Target="../media/image195.jpeg"/><Relationship Id="rId4" Type="http://schemas.openxmlformats.org/officeDocument/2006/relationships/image" Target="../media/image194.jpeg"/><Relationship Id="rId9" Type="http://schemas.openxmlformats.org/officeDocument/2006/relationships/image" Target="../media/image1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032" y="1901633"/>
            <a:ext cx="7772400" cy="1470025"/>
          </a:xfrm>
        </p:spPr>
        <p:txBody>
          <a:bodyPr>
            <a:normAutofit/>
          </a:bodyPr>
          <a:lstStyle/>
          <a:p>
            <a:r>
              <a:rPr lang="en-GB" sz="8800" dirty="0" smtClean="0">
                <a:solidFill>
                  <a:srgbClr val="0000FF"/>
                </a:solidFill>
              </a:rPr>
              <a:t>Quantitation</a:t>
            </a:r>
            <a:endParaRPr lang="en-GB" sz="8800" dirty="0">
              <a:solidFill>
                <a:srgbClr val="0000FF"/>
              </a:solidFill>
            </a:endParaRPr>
          </a:p>
        </p:txBody>
      </p:sp>
      <p:sp>
        <p:nvSpPr>
          <p:cNvPr id="4" name="TextBox 3"/>
          <p:cNvSpPr txBox="1"/>
          <p:nvPr/>
        </p:nvSpPr>
        <p:spPr>
          <a:xfrm>
            <a:off x="107504" y="116632"/>
            <a:ext cx="3528392" cy="369332"/>
          </a:xfrm>
          <a:prstGeom prst="rect">
            <a:avLst/>
          </a:prstGeom>
          <a:noFill/>
        </p:spPr>
        <p:txBody>
          <a:bodyPr wrap="square" rtlCol="0">
            <a:spAutoFit/>
          </a:bodyPr>
          <a:lstStyle/>
          <a:p>
            <a:r>
              <a:rPr lang="en-GB" dirty="0" smtClean="0"/>
              <a:t>Morphological Research Methods</a:t>
            </a:r>
            <a:endParaRPr lang="en-GB" dirty="0"/>
          </a:p>
        </p:txBody>
      </p:sp>
      <p:pic>
        <p:nvPicPr>
          <p:cNvPr id="1026" name="Picture 2" descr="Keel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9" y="6034263"/>
            <a:ext cx="1767258" cy="714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286" y="994070"/>
            <a:ext cx="1126778" cy="9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data:image/jpeg;base64,/9j/4AAQSkZJRgABAQAAAQABAAD/2wCEAAkGBhQSERUUExQWFRIWGSEXFxgXGB8dGxwdHCIcGiAYGB4cHCYgHBolHRgbIC8jJCcpLCwsHCAyNTIqNSYrLS0BCQoKBQUFDQUFDSkYEhgpKSkpKSkpKSkpKSkpKSkpKSkpKSkpKSkpKSkpKSkpKSkpKSkpKSkpKSkpKSkpKSkpKf/AABEIAJ4AmAMBIgACEQEDEQH/xAAbAAADAAMBAQAAAAAAAAAAAAAABQYDBAcCAf/EAE0QAAIBAwIDBAUHBQ0GBwAAAAECAwAEERIhBQYxEyJBUQcUYXGRIzJCUoGhsRUkM2LwFyVDU1Vjc5Kio8HR00VUcrTh8RZEdISTsrP/xAAUAQEAAAAAAAAAAAAAAAAAAAAA/8QAFBEBAAAAAAAAAAAAAAAAAAAAAP/aAAwDAQACEQMRAD8A7jRXw19oJZ+d3LyLFY3UyxSNEzp2WCyYzgNIGxv5UHnKf+S73+5/1f29taXKNokjzh1DgXVyRncD5RB0zjz+Hvqri4TEuNMajGwwPZj8KBEecpv5Mvf7n/Wryec5/wCS73+5+/5X3ff5VQLwuIYxGox028sH/AfAULwyIAgRqM9dvt/HegnRztN/Jd959Iv9Xr7KyLzhOcfvZe/3Pt/nqfDhcWc9mufPG+1C8MiGO4u3Tbp7vKgRLzfOf9mXu5x/A/f8ttXl+c5h14ZffYIT+E1UB4dHv3F367ft5V9/J8f1F+FBNHnibb9677J/Vi9v870yKxyekCUDP5Kv8dPmR5+Hae4VTDhMX8Wvwry3BYScmNSfdQTMvpDlXrwriH9RP8JOvsrOnPExGfyXfAe1Ys/Dtfd796dDly3/AIpfL41mHCIs50DJ99BOnnmbJH5Lvtv1Yvb0+V3rKnOcx/2Ze/CH/GYU7PBIdvkxtsNzt99JedOFxpw67ZQyssDsCrMGBVSQQQcjeg3OWuaRdmZTBNBJAyq6ShQcsuoY0scjBG9PKiuQiTdcQz11QZ88+rx5J3P7Zq1oCiiigKKKKCN5GB7SfPQ3N1/+qVZVH8jDvT75BuLo+75YDGPsJ+2rCgKKKKAooooCiipvmTniK0cRLHNc3B37G3Qu4H1nxsg38TQUlFQs3E+Nz96C1tbZOoW5kZ5CPAER7KT7zis3BOf2Ey2nEYvVLtjiM5zDN5dk/TJ+qd/tOKC0ooooCp/0gH9673O/5vJ/9TVBSDn844Ze/wDp5PDP0TQJ+QT+dcQ2/hIN/wD28f7fbVvURyAv51xE/rwf8vH/AJ1b0BRRRQFFLOYeYobKEzTtpQEKABlmY9ERRuWPlU/bektLg4soHmZf0naEQLGd+45k3L7dFBxtk0HvkM/ph4esXR/vz7Pw/wAsWFc55Xe+tzKTZiQNJLIBHcxkjtZDIAcnG249pPhVjyvzCl9ax3KKyrID3WxkEEqQcbdQaBrRRRQc1mv+JScSvkguUDW4jeK1kQaJY2XOdWzKdQI1DIBIzVPydzzBxBDp+TuE2mgfaSNhsQQQCRkdce/B2r5zXyqbhknt5BBfQg9lLjII8YpR9KI56eBOR7eTcwXEKcV1Xds8M5UetNbuSIt8JeRSpgoMkBlceXXxDqfPHNTQBba1HacQuO7Cg30jxmk8kXrv1PuNQvBOfYLO8nhDF0VlgGhC9xPcFsPKTn9GGyoUnfbT7aPhnLkvCpJbmLVfxTYaVm3u1UAYKPnTMgAzowp8s9K0+Iej2C/9Xm4fcJb2hZpZOwXvO521A52cd5cMO5lsDJIoOj21yHGQQfDYg/h7cj7K1OP8vw3sDQXCB42+IPgynqrDzFcd5c50Szu54rWOWS2Ey20MMa41SEgGeSV/ptoOx64PRVJrqN3zpEIg1uDdO8hhjWEggyDJKs+6x6QMkt4bjNBO23Mk/CGEHEdctnkLDfAZwNgEuAMlSOmvx/DoFvcK6h0YMjDKspyCPMEdRUv/AOGry4UtdXrxM2fkrZU7JQfosZUZpfaTgHyFIeA8Im4Lew24nM9leuyqhUK0MgBkyoXu6G72cBQNtvMOlUi55H73Xf8AQP8Agae1Cekznizis7u3adPWGhdBEDlssCADjODv40GX0fj864j0+fB/y8f3f9atq5Hyv6R7OC4vZJe2RJpI3jLQv8wRKhY4XZAykfaK6TwTma2vAxtp0mCHDaDnGemffg488UDOiiigiedMDifCTKfke1lG/TtdA7In251Y9vvqN5olg4fNdm8sopWuLgyw3EsOuMRsijRsNWsFT3crnVnNU/pSghSSyubtddlG7xTqdwomUKsmBudLL4bjYjpVpapDNboF0ywOg06u+GXAwTqzqyPOg5EYobo8O9QSOzu5ppQ8trsOyiDLIyjAyrd0rqG23ka2OYeVRwya1ThLXD3zNr7Ey6keJd3aUEqqgkgZyMknG9dD4byHY29x6xDbJHNgjUmQO9se6Dp+6oblXgUnEzc3wvp7eSWVomjjCZjSMlUifUCQdJyRsDkGgzrzvxwrr/JkejGQwkUjTjOc9r0xWN+duO4z+S49Jxglx0O38b1ORj307Po5uMEflW7wV0/Nj6d7b5vTvftgYV8w8p3ltbzSrxWZ5URpkjMUXeaJcjAx4ADoNqBBN6U+MSSyWy2SpMp0O8cby9kT1YhGYEqGBxv7vCm/JnGLdZ5LJImkhMTveXFwjpIxxvJN2gHdYllCnoBnPhVh6Noohwy2MJDK0Yd2zktI27lj9bXnOfdTvifDUnieJ/muMZHUEbhh7QQCPaKDnnA+Y14XiNpe34Q76Le4B1ert4wTnqFB6E9N89Nn3F7I2b+v2Y1Qt3rqBN1kQ9biIDbtlABOPnrnxxTDl3km3tLP1UAyxtqMhl7xkL7sWHTwHwpDLyDd2hJ4VeGKMnPq1wO0hH9GcFkGfCgx84coWN3HFePcGGxjDTuIsKkmsDvkgA626ZGSwOBgndpyFy8Ika4MXYdrgRQdBDCMaVI6dq2NbnrkgEnTUdbcqcStHjkuY0vLJZDMbS1JAjfqJEjYDWA2W7MHGo5Azir/AINz7ZXR0xzqJPGOT5OQefcfB29maCgrlHOvH5n4tH6tFLItijKzxwGYCaYDulda7iMZ2OckirPnHmr1ZVhhHaX0+Vt4h1z/ABjfVjXqSfLFSXDfR7xWBQI763zqaQsYCWZ5PnSMc95jnTnyoF976S7u3Ui4M0TuGWLXw/GpsbY/ON8Ejw8Psr76I+aLS4xYvbAziPtZJJEDGSXVqcvkE6gSpDE7+zAzn4fwPi9leyXL28PEWZFRJBL2bIq5GiPX0z49c+e5qk5L4xb3l1cSGyNtxCALFOWAPXJCh12b5p3xnGPCgs2iBGCAQRjB6Y8vdXNeaLkcO4xbTQQM4mt5I5IoFXUwjwytjIG34A10yuPelC6le9aeDQycLhDyhxlGaZ1+SI89ADHr0G29B0flnm2C+RjCWDRtpkjkUrIjeTKelFTPBZCOLxSYx61ZNr3GXMLppkcAY16XIx4DbwooKDnzl9r2xlhjx2uzxagCNaEOuc7YJGPtr5ybzZHeQjAEVxH3Zrc7PE42KleunPQ43FUNSnNnIVpdyRyyK0c2QvbQsUfGCACw8Og391BV1H8wcqzRzm94cypcn9NC20VwB01fVk8A/wAaluWuY24XM8ErSy2AWJ2nc6mgknUnvnqYSVO/0SdzvXV0cEAggg7gjoR5igS8r83RXqnTmOePaaCTaWNvJlO+PJhsfiKQekDgLzyW9ygmmhjSWOSO2lCSFZNPeQkgMO4VYZBwRjpWtz7wpLy9gt7bMd9jXLcxsVeGAbENpxqLnuqp6bnavK8p3HB/lOG67i0/hrN2y3tlgb6+wJQjffzAAa/K/BElsPXOFs9rOylhbpLqgMiZHZyRvtlsAE7HfOaquXudVu5jCsUqSRxB59aFeydukLahuxGWyNsAbnw5R+VuGPxOeU3EtpbyQLMVjkeFhKG0vG6KMl2GDge8eYccK9KVvEjRcMtO5kkyTl8u2MliEWSRz03JGelB2MmknGuVIblxJI86lVwvZzvGq/rgIwGr2nNQd5x3iNyjIxkVHBUrDwuVgQdirNcSL1HjgdfCtA8Hu2thbPJxkwBdGBBApKjw1drrIxtgmg6RyTfPLaKzv2mHkRJD1kRHZUkOBgllAORsevjWzxnlW0uxi4t45fayjUPc3zh8a53DBdRoEWXjMaqNKqLa3IAAwAAmdh5Vkfil2hOb/iEfiO24VqXw6mNOnu/7gx5T5disuNXMVuuIjaxv3mLlCXcaVZiWCkAnGcbfDobMAMnYCuFXnOsvDpXu1vbe8Ny8aShrd45VSMEZVdQAAB3Hmdupqy4hwO841C3bO1jZsMxxJhpZMjuvcHOAnQ9mPM5PTAbV3zBccScw8ObsrYErLfYyD4FLYfSb9foPfVPy9y7DZQiGFSFzqZmOXdj1d2+kx8TSPkXjrZksLhI4ru1A7sYwkkRwFmjHgCdiPAkeeKy87c9JZLojAmu2GUiHRR4ySkfNjGft6DzAeeb+ZpVlisrLSb2bvFmBZYYh1mcD27KD1PwKHnDlaS24S1raxy3M9zIDO+Mu5J1ySvvgZ06QM+IG9MPRjYsvbyzMZbqbRJLIQOpB7iYG0a6dh4Crqg5/ybwK6N809wGWGCPsrYNGkZ+U0tICqE5VSoAOd8miugUUBWlxJQTDnp2gP24bGK3a0uIrlovrB9vdg528dv8ACgjuS4A15eo4DKbe1UgjIIMbjBB8D5V8l4Zc8H1yWi+scOALNbM+HhxuWgZtmTGSUP2Vn5EH59f+ei12x/NHf9vL31Scz8Ka5s54EYI8sbIrHoCwxk48KBF6M7Rnt3vZR8vfOZjncrGdoowfqqmPiasageH8a4hw+FIrjh5niiQIslk2s4UBd4mw2fdnx2plwr0o8PnbR24hlzgx3AMTg+XfwM+40De85UtJphPLbQvMNg7IC23TcjfHtplFCqjCgKB0AGB8BX2OQMAVIIO4IOQfdXqgMUUUUBRiiig1r/h0c8bRyorxuMMrDIIqN5DmazuZuFSsWWICa0ZjktAxI0E+Jjbu/wCQFXdQPpMuDaz8PvlR3MUxhZUxqZZlI0jOMnUoxk/jQefSnDJA1tf27CKaNxbySFdQEUx05ZR84K2GA8z7azcW5XisuGXbAmS4kTXPO+7yNkHJPgo6BRsBWLmDhvEuKQSQGOGytpMA9qTLOQCDnCdxTkD6R99NedrUpwiaMtqZYQmoj5xGkZx5k0GH0duGRiDkFIiNvAqTn2ZznHhVhUb6OFwjdP0cPTz0HPtHu/zqyoCiiigKxXDAAEgnBGMDJ8vD31lrR4rZySKBFKImBzq0BvgCcUEJYcyw2l9eu8kLpIIQrLcRDdE0NkMwxvg7bfbtTVfSnbHoCTp1EB4yce4Oevh518t/RjbgHVFauT84m2XLHvHJOc9T9uKP3LrbbEdsCBv+br3j7QCPb8fZuG1ac/LLp028veGpQSgJGM9C2fj7aR8/8wwPw+4eWz1MI20GQI2CRpVupIwWB/yNOTyEmrUFttWME+rr0xjbfrj9uuVnNvo97WyuERYNXZN2eiBVbUvfAUjcZII8etBS8kcJ9W4fbQ/UiXP/ABEam/tE08pNybxZbmwtplOQ8S59jAAMPsYEU5oCiivJkHmPjQeqKx9uv1h8RXpXB6EGg9VEelqTFpb4GW9cgwPbrzjPh0q3qH56h9ZvuG2gO3atdSDY4SEbagfAuwAz5GgZXfOXZhi8QRVzqZpQFGOuTjw6+XtpBzZz1FJbGMvbxmZA8Za5UAjIIYYU7HBH41TTcmwtqJVMt49jH7jjK+I2rwOS4tsrE2Njqt4t/wCzQL/R1eRyCYxPHIqiJC0bal1LHuobAzgny9vjgWVK+F8ASBsx4UYwVRVVT03IUbkAYzTSgKKKKAooooCiiigKKKKDknE+W4uH3zds08fDrpsxyxTyRpbyNnVHIFbSsbk5DY26dM1Yr6PbZgCZrxweh9cnwR9knQ1R3tkk0bRyorxuNLKwyCD4EVFRcnX1gf3tuFe3zta3WSqjxEUq95R5Agj30DP9zOxPzklfw79zO3l5y+wV9How4b/ukZ95Y/i3trV4Jztctdx2l5Ym3kkR3VlmSRSE6nbcDcdfOq26ZgjGNQzgHSrHSCfAE4OAT44NBOfuX8M/3KH+r/1r5+5jw4fNtgntjeRD8UcVh5V5ovbw6zbQRwLI8UjduWfMZKnQojwRqHUt0rf594+9lw+e4iCmSMDSHzpyWC74I238x7xQaF5ypHao0q393bRINR1T9pGAN9xOr/DO/t6VqejixlmMnEblmZ5gI4NaBGFuhJVmUHAZySx+zzrxa8gT3TpLxW69ZVTrS2jXRbg9QWHWTH6325yRV4BQfaKKKAooooCiiigKKKKAooooCiiigKK+ZpNxznG0tEZpriJSoJCGRdRIBOkLnJO2OlAl4I/rHGr2b6NtElov/ExMr/fpH2VZO2ASeg3qT9F1gycPSWT9NdM11J75TqHwXTTfm+67KwunJxpgkP8AZNAn9FSH8mxyHrM8k3/ySMw+7FePS3vwuRPryRJ/WkQU05Dtuz4ZZqeot48/aoP+NJvS5cKlnCXICetwaiegUPqOfZgUFsBX2tWx4rDMNUMsci+aOGH3GtqgKKKKAooooCiiigKKKKAooooCpT0g8fvLSJGs7cShmxK+GcxDbD9mmGcfO6HbA86q6KDj1nxewuji/wCMyyt9KEhrSIealdIJ3Hi341W8ItOCRbweog9dWqNm9+piT99P+Lcq2l1+ntopT5sgJ+OM/fSGb0O8KY59UUe53H4NQPX5qs0G91bgdP0qfDrUX6UOf7E8NuYY7mKSaROzRI21EkkD6OdsZp1H6IuFD/ycZ95c/i1NLHkawh/R2cCkbg9mufLOSM0CngnpK4Z2SRreRLoVVxJmM7DGMOB5U6k43YzoVae2lQ9VMiMD9hOKLrk6ylzrtIGJ6kxLn44zWifRnwwnPqNv/UFAl4ry1wMZfXb20nhJBOImB8xocD4gik3DefGt7qO3t7v8rRSPpK6D20QP0u1VezdR1OrB9vWriH0ecOQ5Wxts/wBEp/EU6tbGOIYjREHkqhR9woM9FFFAUUUUBRRRQf/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625" y="3406310"/>
            <a:ext cx="1961487" cy="203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970483" y="6021288"/>
            <a:ext cx="7273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en-US" sz="1800" b="1" dirty="0" smtClean="0">
                <a:solidFill>
                  <a:schemeClr val="tx2">
                    <a:lumMod val="75000"/>
                  </a:schemeClr>
                </a:solidFill>
              </a:rPr>
              <a:t>ACA4 </a:t>
            </a:r>
            <a:r>
              <a:rPr lang="en-GB" altLang="en-US" sz="1800" b="1" smtClean="0">
                <a:solidFill>
                  <a:schemeClr val="tx2">
                    <a:lumMod val="75000"/>
                  </a:schemeClr>
                </a:solidFill>
              </a:rPr>
              <a:t>(</a:t>
            </a:r>
            <a:r>
              <a:rPr lang="en-GB" altLang="en-US" sz="1800" b="1" smtClean="0">
                <a:solidFill>
                  <a:schemeClr val="tx2">
                    <a:lumMod val="75000"/>
                  </a:schemeClr>
                </a:solidFill>
              </a:rPr>
              <a:t>2020) </a:t>
            </a:r>
            <a:r>
              <a:rPr lang="en-GB" altLang="en-US" sz="1800" b="1" dirty="0" smtClean="0">
                <a:solidFill>
                  <a:schemeClr val="tx2">
                    <a:lumMod val="75000"/>
                  </a:schemeClr>
                </a:solidFill>
              </a:rPr>
              <a:t>- Mike Mahon</a:t>
            </a:r>
            <a:br>
              <a:rPr lang="en-GB" altLang="en-US" sz="1800" b="1" dirty="0" smtClean="0">
                <a:solidFill>
                  <a:schemeClr val="tx2">
                    <a:lumMod val="75000"/>
                  </a:schemeClr>
                </a:solidFill>
              </a:rPr>
            </a:br>
            <a:r>
              <a:rPr lang="en-GB" altLang="en-US" sz="1800" dirty="0" smtClean="0">
                <a:solidFill>
                  <a:schemeClr val="tx2">
                    <a:lumMod val="75000"/>
                  </a:schemeClr>
                </a:solidFill>
              </a:rPr>
              <a:t>School of Medicine, Faculty of Medicine &amp; Health Sciences</a:t>
            </a:r>
          </a:p>
        </p:txBody>
      </p:sp>
      <p:pic>
        <p:nvPicPr>
          <p:cNvPr id="5122" name="Picture 2" descr="http://www.city-connect.org/wp-content/uploads/2012/06/menshealth-virtruvian-man-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70" y="433239"/>
            <a:ext cx="2099846" cy="1574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8184" y="3429000"/>
            <a:ext cx="2808312"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rgbClr val="0000FF"/>
                </a:solidFill>
              </a:rPr>
              <a:t>Sampling</a:t>
            </a:r>
            <a:endParaRPr lang="en-GB" sz="2400" dirty="0">
              <a:solidFill>
                <a:srgbClr val="0000FF"/>
              </a:solidFill>
            </a:endParaRPr>
          </a:p>
          <a:p>
            <a:pPr marL="342900" indent="-342900">
              <a:buFont typeface="Arial" panose="020B0604020202020204" pitchFamily="34" charset="0"/>
              <a:buChar char="•"/>
            </a:pPr>
            <a:r>
              <a:rPr lang="en-GB" sz="2400" dirty="0" err="1" smtClean="0">
                <a:solidFill>
                  <a:srgbClr val="0000FF"/>
                </a:solidFill>
              </a:rPr>
              <a:t>Morphometry</a:t>
            </a:r>
            <a:endParaRPr lang="en-GB" sz="2400" dirty="0" smtClean="0">
              <a:solidFill>
                <a:srgbClr val="0000FF"/>
              </a:solidFill>
            </a:endParaRPr>
          </a:p>
          <a:p>
            <a:pPr marL="342900" indent="-342900">
              <a:buFont typeface="Arial" panose="020B0604020202020204" pitchFamily="34" charset="0"/>
              <a:buChar char="•"/>
            </a:pPr>
            <a:r>
              <a:rPr lang="en-GB" sz="2400" dirty="0" smtClean="0">
                <a:solidFill>
                  <a:srgbClr val="0000FF"/>
                </a:solidFill>
              </a:rPr>
              <a:t>Stereology</a:t>
            </a:r>
          </a:p>
          <a:p>
            <a:pPr marL="342900" indent="-342900">
              <a:buFont typeface="Arial" panose="020B0604020202020204" pitchFamily="34" charset="0"/>
              <a:buChar char="•"/>
            </a:pPr>
            <a:r>
              <a:rPr lang="en-GB" sz="2400" dirty="0" smtClean="0">
                <a:solidFill>
                  <a:srgbClr val="0000FF"/>
                </a:solidFill>
              </a:rPr>
              <a:t>Pattern Analysis</a:t>
            </a:r>
          </a:p>
          <a:p>
            <a:pPr marL="342900" indent="-342900">
              <a:buFont typeface="Arial" panose="020B0604020202020204" pitchFamily="34" charset="0"/>
              <a:buChar char="•"/>
            </a:pPr>
            <a:r>
              <a:rPr lang="en-GB" sz="2400" dirty="0" smtClean="0">
                <a:solidFill>
                  <a:srgbClr val="0000FF"/>
                </a:solidFill>
              </a:rPr>
              <a:t>Image Analysis</a:t>
            </a:r>
            <a:endParaRPr lang="en-GB" sz="2400" dirty="0">
              <a:solidFill>
                <a:srgbClr val="0000FF"/>
              </a:solidFill>
            </a:endParaRPr>
          </a:p>
        </p:txBody>
      </p:sp>
    </p:spTree>
    <p:extLst>
      <p:ext uri="{BB962C8B-B14F-4D97-AF65-F5344CB8AC3E}">
        <p14:creationId xmlns:p14="http://schemas.microsoft.com/office/powerpoint/2010/main" val="2577389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Applications</a:t>
            </a:r>
            <a:endParaRPr lang="en-GB" dirty="0">
              <a:solidFill>
                <a:srgbClr val="0000FF"/>
              </a:solidFill>
            </a:endParaRPr>
          </a:p>
        </p:txBody>
      </p:sp>
      <p:sp>
        <p:nvSpPr>
          <p:cNvPr id="3" name="Content Placeholder 2"/>
          <p:cNvSpPr>
            <a:spLocks noGrp="1"/>
          </p:cNvSpPr>
          <p:nvPr>
            <p:ph idx="1"/>
          </p:nvPr>
        </p:nvSpPr>
        <p:spPr>
          <a:xfrm>
            <a:off x="457200" y="1412776"/>
            <a:ext cx="8229600" cy="5501208"/>
          </a:xfrm>
        </p:spPr>
        <p:txBody>
          <a:bodyPr>
            <a:normAutofit fontScale="92500" lnSpcReduction="20000"/>
          </a:bodyPr>
          <a:lstStyle/>
          <a:p>
            <a:r>
              <a:rPr lang="en-GB" dirty="0" smtClean="0"/>
              <a:t>Anatomy, </a:t>
            </a:r>
            <a:r>
              <a:rPr lang="en-GB" dirty="0" err="1" smtClean="0"/>
              <a:t>Neuroanatomy</a:t>
            </a:r>
            <a:r>
              <a:rPr lang="en-GB" dirty="0" smtClean="0"/>
              <a:t>, Embryology</a:t>
            </a:r>
          </a:p>
          <a:p>
            <a:r>
              <a:rPr lang="en-GB" dirty="0" smtClean="0"/>
              <a:t>Histology, </a:t>
            </a:r>
            <a:r>
              <a:rPr lang="en-GB" dirty="0" err="1" smtClean="0"/>
              <a:t>Histochemistry</a:t>
            </a:r>
            <a:r>
              <a:rPr lang="en-GB" dirty="0" smtClean="0"/>
              <a:t>, Autoradiography, …</a:t>
            </a:r>
          </a:p>
          <a:p>
            <a:r>
              <a:rPr lang="en-GB" dirty="0" smtClean="0"/>
              <a:t>Pathology</a:t>
            </a:r>
          </a:p>
          <a:p>
            <a:r>
              <a:rPr lang="en-GB" dirty="0"/>
              <a:t>R</a:t>
            </a:r>
            <a:r>
              <a:rPr lang="en-GB" dirty="0" smtClean="0"/>
              <a:t>adiology</a:t>
            </a:r>
          </a:p>
          <a:p>
            <a:r>
              <a:rPr lang="en-GB" dirty="0" smtClean="0"/>
              <a:t>Food Science</a:t>
            </a:r>
          </a:p>
          <a:p>
            <a:r>
              <a:rPr lang="en-GB" dirty="0" smtClean="0"/>
              <a:t>Metallurgy</a:t>
            </a:r>
          </a:p>
          <a:p>
            <a:r>
              <a:rPr lang="en-GB" dirty="0" smtClean="0"/>
              <a:t>Materials Science</a:t>
            </a:r>
          </a:p>
          <a:p>
            <a:r>
              <a:rPr lang="en-GB" dirty="0" smtClean="0"/>
              <a:t>Geology</a:t>
            </a:r>
          </a:p>
          <a:p>
            <a:r>
              <a:rPr lang="en-GB" dirty="0" smtClean="0"/>
              <a:t>Ecology</a:t>
            </a:r>
          </a:p>
          <a:p>
            <a:r>
              <a:rPr lang="en-GB" dirty="0" smtClean="0"/>
              <a:t>Geography</a:t>
            </a:r>
          </a:p>
          <a:p>
            <a:r>
              <a:rPr lang="en-GB" dirty="0" smtClean="0"/>
              <a:t>Social Sciences</a:t>
            </a:r>
          </a:p>
          <a:p>
            <a:r>
              <a:rPr lang="en-GB" dirty="0" smtClean="0"/>
              <a:t>Astronomy</a:t>
            </a:r>
          </a:p>
          <a:p>
            <a:endParaRPr lang="en-GB" dirty="0"/>
          </a:p>
        </p:txBody>
      </p:sp>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What ?</a:t>
            </a:r>
            <a:endParaRPr lang="en-GB" sz="3200" b="1" dirty="0">
              <a:solidFill>
                <a:srgbClr val="0000FF"/>
              </a:solidFill>
            </a:endParaRPr>
          </a:p>
        </p:txBody>
      </p:sp>
    </p:spTree>
    <p:extLst>
      <p:ext uri="{BB962C8B-B14F-4D97-AF65-F5344CB8AC3E}">
        <p14:creationId xmlns:p14="http://schemas.microsoft.com/office/powerpoint/2010/main" val="34845276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846" y="764704"/>
            <a:ext cx="7848872" cy="6001643"/>
          </a:xfrm>
          <a:prstGeom prst="rect">
            <a:avLst/>
          </a:prstGeom>
          <a:noFill/>
        </p:spPr>
        <p:txBody>
          <a:bodyPr wrap="square" rtlCol="0">
            <a:spAutoFit/>
          </a:bodyPr>
          <a:lstStyle/>
          <a:p>
            <a:pPr algn="ctr"/>
            <a:r>
              <a:rPr lang="en-GB" sz="3200" b="1" u="sng" dirty="0" smtClean="0">
                <a:solidFill>
                  <a:srgbClr val="FF0000"/>
                </a:solidFill>
              </a:rPr>
              <a:t>Question</a:t>
            </a:r>
          </a:p>
          <a:p>
            <a:pPr algn="ctr"/>
            <a:endParaRPr lang="en-GB" sz="3200" dirty="0">
              <a:solidFill>
                <a:srgbClr val="FF0000"/>
              </a:solidFill>
            </a:endParaRPr>
          </a:p>
          <a:p>
            <a:pPr algn="ctr"/>
            <a:r>
              <a:rPr lang="en-GB" sz="3200" b="1" dirty="0" smtClean="0">
                <a:solidFill>
                  <a:srgbClr val="FF0000"/>
                </a:solidFill>
              </a:rPr>
              <a:t>What is the Answer to the Ultimate Question of Life, the Universe &amp; Everything  ?</a:t>
            </a:r>
          </a:p>
          <a:p>
            <a:pPr algn="ctr"/>
            <a:endParaRPr lang="en-GB" sz="3200" dirty="0">
              <a:solidFill>
                <a:srgbClr val="FF0000"/>
              </a:solidFill>
            </a:endParaRPr>
          </a:p>
          <a:p>
            <a:pPr algn="ctr"/>
            <a:r>
              <a:rPr lang="en-GB" sz="4400" dirty="0" smtClean="0">
                <a:solidFill>
                  <a:srgbClr val="FF0000"/>
                </a:solidFill>
              </a:rPr>
              <a:t>=  ??</a:t>
            </a:r>
          </a:p>
          <a:p>
            <a:pPr algn="ctr"/>
            <a:endParaRPr lang="en-GB" dirty="0">
              <a:solidFill>
                <a:srgbClr val="FF0000"/>
              </a:solidFill>
            </a:endParaRPr>
          </a:p>
          <a:p>
            <a:pPr algn="ctr"/>
            <a:endParaRPr lang="en-GB" b="1" u="sng" dirty="0" smtClean="0">
              <a:solidFill>
                <a:srgbClr val="FF0000"/>
              </a:solidFill>
            </a:endParaRPr>
          </a:p>
          <a:p>
            <a:pPr algn="ctr"/>
            <a:endParaRPr lang="en-GB" b="1" u="sng" dirty="0" smtClean="0">
              <a:solidFill>
                <a:srgbClr val="FF0000"/>
              </a:solidFill>
            </a:endParaRPr>
          </a:p>
          <a:p>
            <a:pPr algn="ctr"/>
            <a:endParaRPr lang="en-GB" b="1" u="sng" dirty="0">
              <a:solidFill>
                <a:srgbClr val="FF0000"/>
              </a:solidFill>
            </a:endParaRPr>
          </a:p>
          <a:p>
            <a:pPr algn="ctr"/>
            <a:endParaRPr lang="en-GB" b="1" u="sng" dirty="0">
              <a:solidFill>
                <a:srgbClr val="FF0000"/>
              </a:solidFill>
            </a:endParaRPr>
          </a:p>
          <a:p>
            <a:pPr algn="ctr"/>
            <a:endParaRPr lang="en-GB" b="1" u="sng" dirty="0" smtClean="0">
              <a:solidFill>
                <a:srgbClr val="FF0000"/>
              </a:solidFill>
            </a:endParaRPr>
          </a:p>
          <a:p>
            <a:pPr algn="ctr"/>
            <a:r>
              <a:rPr lang="en-GB" b="1" u="sng" dirty="0" smtClean="0">
                <a:solidFill>
                  <a:srgbClr val="FF0000"/>
                </a:solidFill>
              </a:rPr>
              <a:t>Key </a:t>
            </a:r>
            <a:r>
              <a:rPr lang="en-GB" b="1" u="sng" dirty="0">
                <a:solidFill>
                  <a:srgbClr val="FF0000"/>
                </a:solidFill>
              </a:rPr>
              <a:t>Reference</a:t>
            </a:r>
            <a:r>
              <a:rPr lang="en-GB" b="1" dirty="0">
                <a:solidFill>
                  <a:srgbClr val="FF0000"/>
                </a:solidFill>
              </a:rPr>
              <a:t>: </a:t>
            </a:r>
            <a:r>
              <a:rPr lang="en-GB" dirty="0">
                <a:solidFill>
                  <a:srgbClr val="FF0000"/>
                </a:solidFill>
              </a:rPr>
              <a:t>Douglas Adams “Hitchhikers Guide to the Galaxy”</a:t>
            </a:r>
            <a:br>
              <a:rPr lang="en-GB" dirty="0">
                <a:solidFill>
                  <a:srgbClr val="FF0000"/>
                </a:solidFill>
              </a:rPr>
            </a:br>
            <a:endParaRPr lang="en-GB" dirty="0" smtClean="0">
              <a:solidFill>
                <a:srgbClr val="FF0000"/>
              </a:solidFill>
            </a:endParaRPr>
          </a:p>
          <a:p>
            <a:pPr algn="ctr"/>
            <a:endParaRPr lang="en-GB" dirty="0">
              <a:solidFill>
                <a:srgbClr val="FF0000"/>
              </a:solidFill>
            </a:endParaRPr>
          </a:p>
          <a:p>
            <a:pPr algn="ctr"/>
            <a:endParaRPr lang="en-GB" dirty="0">
              <a:solidFill>
                <a:srgbClr val="FF0000"/>
              </a:solidFill>
            </a:endParaRPr>
          </a:p>
        </p:txBody>
      </p:sp>
    </p:spTree>
    <p:extLst>
      <p:ext uri="{BB962C8B-B14F-4D97-AF65-F5344CB8AC3E}">
        <p14:creationId xmlns:p14="http://schemas.microsoft.com/office/powerpoint/2010/main" val="42940274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70" t="8248" r="59166" b="12739"/>
          <a:stretch/>
        </p:blipFill>
        <p:spPr bwMode="auto">
          <a:xfrm>
            <a:off x="2123728" y="128619"/>
            <a:ext cx="4348606" cy="653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404664"/>
            <a:ext cx="1224136" cy="646331"/>
          </a:xfrm>
          <a:prstGeom prst="rect">
            <a:avLst/>
          </a:prstGeom>
          <a:noFill/>
        </p:spPr>
        <p:txBody>
          <a:bodyPr wrap="square" rtlCol="0">
            <a:spAutoFit/>
          </a:bodyPr>
          <a:lstStyle/>
          <a:p>
            <a:r>
              <a:rPr lang="en-GB" dirty="0" smtClean="0"/>
              <a:t>Example Course</a:t>
            </a:r>
            <a:endParaRPr lang="en-GB" dirty="0"/>
          </a:p>
        </p:txBody>
      </p:sp>
    </p:spTree>
    <p:extLst>
      <p:ext uri="{BB962C8B-B14F-4D97-AF65-F5344CB8AC3E}">
        <p14:creationId xmlns:p14="http://schemas.microsoft.com/office/powerpoint/2010/main" val="29335069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0350"/>
            <a:ext cx="8066088" cy="639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179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ata\Histology Final Edited Photos July 2012\nerves\T295k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07768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0956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ata\Histology Final Edited Photos July 2012\nerves\T296k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64" y="1"/>
            <a:ext cx="108968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2713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8785225" cy="581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213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ata\ACA4\IMG_0063knee3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4763"/>
            <a:ext cx="1050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2063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data\anatpostgrad\Anatomy Dissection\Anat Bone Section (Tibia 0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100" y="1"/>
            <a:ext cx="9417611" cy="630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0229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histo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dhisto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2086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Histology Final Edited Photos July 2012\muscle\T305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52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GB" dirty="0" smtClean="0">
                <a:solidFill>
                  <a:schemeClr val="bg1">
                    <a:lumMod val="75000"/>
                  </a:schemeClr>
                </a:solidFill>
              </a:rPr>
              <a:t>Why measure ?</a:t>
            </a:r>
          </a:p>
          <a:p>
            <a:endParaRPr lang="en-GB" dirty="0">
              <a:solidFill>
                <a:schemeClr val="bg1">
                  <a:lumMod val="75000"/>
                </a:schemeClr>
              </a:solidFill>
            </a:endParaRPr>
          </a:p>
          <a:p>
            <a:r>
              <a:rPr lang="en-GB" dirty="0" smtClean="0">
                <a:solidFill>
                  <a:schemeClr val="bg1">
                    <a:lumMod val="75000"/>
                  </a:schemeClr>
                </a:solidFill>
              </a:rPr>
              <a:t>What do you want to measure ?</a:t>
            </a:r>
          </a:p>
          <a:p>
            <a:endParaRPr lang="en-GB" dirty="0"/>
          </a:p>
          <a:p>
            <a:r>
              <a:rPr lang="en-GB" dirty="0" smtClean="0">
                <a:solidFill>
                  <a:srgbClr val="0000FF"/>
                </a:solidFill>
              </a:rPr>
              <a:t>How do we measure ?</a:t>
            </a:r>
          </a:p>
          <a:p>
            <a:endParaRPr lang="en-GB" dirty="0"/>
          </a:p>
          <a:p>
            <a:r>
              <a:rPr lang="en-GB" dirty="0" smtClean="0">
                <a:solidFill>
                  <a:schemeClr val="bg1">
                    <a:lumMod val="75000"/>
                  </a:schemeClr>
                </a:solidFill>
              </a:rPr>
              <a:t>Are the results unbiased, precise, accurate, valid, meaningful ?</a:t>
            </a:r>
            <a:endParaRPr lang="en-GB" dirty="0">
              <a:solidFill>
                <a:schemeClr val="bg1">
                  <a:lumMod val="75000"/>
                </a:schemeClr>
              </a:solidFill>
            </a:endParaRPr>
          </a:p>
        </p:txBody>
      </p:sp>
    </p:spTree>
    <p:extLst>
      <p:ext uri="{BB962C8B-B14F-4D97-AF65-F5344CB8AC3E}">
        <p14:creationId xmlns:p14="http://schemas.microsoft.com/office/powerpoint/2010/main" val="22663900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Histology Final Edited Photos July 2012\muscle\T306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00" y="0"/>
            <a:ext cx="104284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88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ta\Histology Final Edited Photos July 2012\muscle\T306k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959" y="0"/>
            <a:ext cx="10864503"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539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Histology Final Edited Photos July 2012\liver edited\kt180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9" y="476672"/>
            <a:ext cx="9051007" cy="59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5373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ta\Histology Final Edited Photos July 2012\liver edited\kt182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 y="764704"/>
            <a:ext cx="8975915"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371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326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8351837" cy="62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767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eb.as.uky.edu/Biology/faculty/cooper/Imaging%20science-Stereology/3d%20sections%202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82" y="836712"/>
            <a:ext cx="3600400" cy="537008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066" t="22399" r="28547" b="4789"/>
          <a:stretch/>
        </p:blipFill>
        <p:spPr bwMode="auto">
          <a:xfrm>
            <a:off x="3991304" y="1217500"/>
            <a:ext cx="488201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9378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65" t="23798" r="31039" b="10569"/>
          <a:stretch/>
        </p:blipFill>
        <p:spPr bwMode="auto">
          <a:xfrm>
            <a:off x="1115616" y="332656"/>
            <a:ext cx="6840760" cy="633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4675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cyberjenga.files.wordpress.com/2013/08/interconnected-br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56" y="27142"/>
            <a:ext cx="8839932" cy="683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318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00200"/>
            <a:ext cx="8424936" cy="4525963"/>
          </a:xfrm>
        </p:spPr>
        <p:txBody>
          <a:bodyPr/>
          <a:lstStyle/>
          <a:p>
            <a:pPr marL="0" indent="0">
              <a:buNone/>
            </a:pPr>
            <a:r>
              <a:rPr lang="en-GB" dirty="0" smtClean="0"/>
              <a:t>“ One ounce of thought is worth one ton of equipment.”</a:t>
            </a:r>
            <a:br>
              <a:rPr lang="en-GB" dirty="0" smtClean="0"/>
            </a:br>
            <a:r>
              <a:rPr lang="en-GB" sz="2000" dirty="0" smtClean="0"/>
              <a:t/>
            </a:r>
            <a:br>
              <a:rPr lang="en-GB" sz="2000" dirty="0" smtClean="0"/>
            </a:br>
            <a:r>
              <a:rPr lang="en-GB" sz="1200" dirty="0" smtClean="0"/>
              <a:t> </a:t>
            </a:r>
            <a:r>
              <a:rPr lang="en-GB" dirty="0" smtClean="0"/>
              <a:t>						</a:t>
            </a:r>
            <a:r>
              <a:rPr lang="en-GB" b="1" i="1" dirty="0" smtClean="0"/>
              <a:t>Lord Rutherford</a:t>
            </a:r>
          </a:p>
          <a:p>
            <a:endParaRPr lang="en-GB" dirty="0"/>
          </a:p>
        </p:txBody>
      </p:sp>
      <p:pic>
        <p:nvPicPr>
          <p:cNvPr id="3074" name="Picture 2" descr="https://encrypted-tbn1.gstatic.com/images?q=tbn:ANd9GcTHrBfnO8fXVzChsnVEv7Cg70je8ZdFtLSelWw84Pcu_M79M2Anu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1703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51520" y="1484784"/>
            <a:ext cx="8712968" cy="1224136"/>
          </a:xfrm>
          <a:prstGeom prst="roundRect">
            <a:avLst/>
          </a:prstGeom>
          <a:solidFill>
            <a:srgbClr val="0066FF">
              <a:alpha val="25000"/>
            </a:srgb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2951773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Pre-Quantitation</a:t>
            </a:r>
            <a:endParaRPr lang="en-GB" dirty="0">
              <a:solidFill>
                <a:srgbClr val="0000FF"/>
              </a:solidFill>
            </a:endParaRPr>
          </a:p>
        </p:txBody>
      </p:sp>
      <p:sp>
        <p:nvSpPr>
          <p:cNvPr id="3" name="Content Placeholder 2"/>
          <p:cNvSpPr>
            <a:spLocks noGrp="1"/>
          </p:cNvSpPr>
          <p:nvPr>
            <p:ph idx="1"/>
          </p:nvPr>
        </p:nvSpPr>
        <p:spPr>
          <a:xfrm>
            <a:off x="457200" y="1600200"/>
            <a:ext cx="8507288" cy="4853136"/>
          </a:xfrm>
        </p:spPr>
        <p:txBody>
          <a:bodyPr>
            <a:normAutofit fontScale="85000" lnSpcReduction="10000"/>
          </a:bodyPr>
          <a:lstStyle/>
          <a:p>
            <a:r>
              <a:rPr lang="en-GB" dirty="0" smtClean="0"/>
              <a:t>Qualitative Analysis</a:t>
            </a:r>
          </a:p>
          <a:p>
            <a:pPr lvl="2"/>
            <a:r>
              <a:rPr lang="en-GB" dirty="0" smtClean="0"/>
              <a:t>Observation / Visualisation / Form / Organisation</a:t>
            </a:r>
          </a:p>
          <a:p>
            <a:pPr lvl="2"/>
            <a:r>
              <a:rPr lang="en-GB" dirty="0" smtClean="0"/>
              <a:t>Recording</a:t>
            </a:r>
          </a:p>
          <a:p>
            <a:pPr lvl="2"/>
            <a:r>
              <a:rPr lang="en-GB" dirty="0" smtClean="0"/>
              <a:t>2D/3D Interpretation / </a:t>
            </a:r>
            <a:r>
              <a:rPr lang="en-GB" dirty="0" err="1" smtClean="0"/>
              <a:t>Serial:Thick</a:t>
            </a:r>
            <a:r>
              <a:rPr lang="en-GB" dirty="0" smtClean="0"/>
              <a:t> Sections / Reconstruction</a:t>
            </a:r>
          </a:p>
          <a:p>
            <a:pPr lvl="2"/>
            <a:r>
              <a:rPr lang="en-GB" dirty="0" smtClean="0"/>
              <a:t>Functional Interpretation</a:t>
            </a:r>
          </a:p>
          <a:p>
            <a:r>
              <a:rPr lang="en-GB" dirty="0" smtClean="0"/>
              <a:t>Subjective Quantification</a:t>
            </a:r>
          </a:p>
          <a:p>
            <a:pPr lvl="2"/>
            <a:r>
              <a:rPr lang="en-GB" dirty="0" smtClean="0"/>
              <a:t>Variability</a:t>
            </a:r>
          </a:p>
          <a:p>
            <a:pPr lvl="2"/>
            <a:r>
              <a:rPr lang="en-GB" dirty="0" smtClean="0"/>
              <a:t>Amount, many, more, larger, ++++</a:t>
            </a:r>
          </a:p>
          <a:p>
            <a:pPr lvl="2"/>
            <a:r>
              <a:rPr lang="en-GB" dirty="0" smtClean="0"/>
              <a:t>Activity</a:t>
            </a:r>
          </a:p>
          <a:p>
            <a:r>
              <a:rPr lang="en-GB" dirty="0" smtClean="0"/>
              <a:t>Relate to other levels of organisation, up, down</a:t>
            </a:r>
          </a:p>
          <a:p>
            <a:r>
              <a:rPr lang="en-GB" dirty="0" smtClean="0"/>
              <a:t>Relate to other methodologies – </a:t>
            </a:r>
            <a:r>
              <a:rPr lang="en-GB" dirty="0" err="1" smtClean="0"/>
              <a:t>Physiol</a:t>
            </a:r>
            <a:r>
              <a:rPr lang="en-GB" dirty="0" smtClean="0"/>
              <a:t>, </a:t>
            </a:r>
            <a:r>
              <a:rPr lang="en-GB" dirty="0" err="1" smtClean="0"/>
              <a:t>Biochem</a:t>
            </a:r>
            <a:r>
              <a:rPr lang="en-GB" dirty="0" smtClean="0"/>
              <a:t>, Living</a:t>
            </a:r>
          </a:p>
          <a:p>
            <a:r>
              <a:rPr lang="en-GB" dirty="0" smtClean="0"/>
              <a:t>Artefacts / Misunderstandings</a:t>
            </a:r>
            <a:endParaRPr lang="en-GB" dirty="0"/>
          </a:p>
        </p:txBody>
      </p:sp>
      <p:sp>
        <p:nvSpPr>
          <p:cNvPr id="4" name="AutoShape 2" descr="data:image/jpeg;base64,/9j/4AAQSkZJRgABAQAAAQABAAD/2wCEAAkGBhISERUUERIWFBQWFBUVFRAVFhgYFxEeFhcXGxkYGBsaHCYfFyIjGhQcHy8sIycpOC0tGh4xNjAqNSYrOCoBCQoKBQUFDQUFDSkYEhgpKSkpKSkpKSkpKSkpKSkpKSkpKSkpKSkpKSkpKSkpKSkpKSkpKSkpKSkpKSkpKSkpKf/AABEIAQAAxQMBIgACEQEDEQH/xAAcAAEAAgMBAQEAAAAAAAAAAAAABQYDBAcCAQj/xABBEAACAQMDAwIEAwUGBAUFAAABAgMABBEFEiEGEzEiQQcUMlFCYXEjM1KBkSRTYoKSoRU0Q3IWc4OxshclNaKj/8QAFAEBAAAAAAAAAAAAAAAAAAAAAP/EABQRAQAAAAAAAAAAAAAAAAAAAAD/2gAMAwEAAhEDEQA/AO40pSgUpSgUpSgUpSgUpWpqmrwW0ZkuJUiQfjkYKP0GfJ/IUG3Sqp/45eX/AJLT7q5HkTMq20TfmGnKs38lNQ+vXuuTYEdobdBuLG3urd5nOPR+9QKFB5IHJ45HOQ6HSqXp3xAMMKDVLa4tZBGvcmaEvAzYGSHh3hATk4bGKtOm6rDcIJLeVJUP442DD9Mg+aDbpSlApSlApSlApSlApSlApSlApSlApSlApSlApSoPqjW3hVIrdQ91cMUgRvpXAy8smOdkancceTtXywoMeu9RusnytmgluyASGz2rVWziWcjwOOFHLe2BkjzpPRcSOJ7ljd3Xn5mYA9v8oE+mBfyXn7k1vdP6ClpFtUl3Zi807Y3zu31O+P6AeAAAOBUpmgUrXOoxc/tU4VmPrXgKSGY88AEEE+xFepbyNRlnVRuCZLADcSAFyT5JIGPzoM1VrV+honcz2jGzu+T8zCABIftPH9M65/iGfsRVhW5QlgGUlSFYAj0kgEA/YkMDg/cfeslBX+meo3mZ7e6jEN5CAZI1OUlUkhZ4SeWjbGOeVOVPPmwVQPibNJC8N3ErI1qryiURF0mB4e2dkbMQdRwWQruK+pSObvp96k0UcsZykiLIp+4cAg/0NBsUpSgUpSgUpSgUpSgUpSgUpSgUpSgqusdSXMly1pp0aNLGFNxczZ7NtvBKrhSGkcrzgcAEZP2jNT1TVNPj71zc2M8Y8xOPlXbjxE7OULfkw5qS+G0ebWSU/vJry8eUnzuE7xgc/ZI1H8qndW00TJjcY3HKToqNJFnhjHvVgCVyvj3oPHT+vRXlvHcQEmOQZGRhlIJDKw9iCCD+lc41/X7yP5vUraJGHca0inkYFbaKGZImKIMGRpbhnb7ARrn2FZtF1Y6fdSExXaW11FLPvvAoZriJGdj6CSvciQkqyqQUGB7C49A2Xb0y0VhyYI5GBH4pB3G4/wC5zQUvqqx1cPLBDK9zH8lEJZXUo0jPcS7+ysQCB9mB+SqPJIrZ17o3UJ2dYzs/+5y3kUxkB7ey0AgOMk7TOMEAZAycc1Kj4hIt7Ok89tBbwyfLiKQt81LIRGwkVf7s7yo4OdpOceIjTuvr6W9jn+XkXS5nS3jZ0UZMhxHcDnuepztxjbtKnOaCFg+G2pSJAzJFGY7crNbSOCl2WvpZ3gZkJKqRsbPOc4PvVivvhzNcJ2pSixSXt9dyFGbKmVHW2ZeBkqXDH81HnNZeiNHvmvZ7me4lWFLi7iSBnmbvjusEZlc9tFVQNvbXnkk+1dBoOKav0vqYjVrm2NxLJJPP24CXRbk/LpA8wEiegRROAQcKTk58V2HSzL2Y/mAom2L3QmdgfA3bc84znFbVKCidYSA3ihXQSiMBE7j21w2STiGR8wXOc/u3XGc5PPG38LJmFgIJA4e1lltmWQAOoRt0e4AkfunTwSPsaw9Wake80b3CRRFVQw3tmXs5yRn9+CoUnIXDN5X6TWD4dQSQ3d9A8KwqRazxxrMZkIeNoyyO2GKk24wCBjxjGKC+0pSgUpSgUpSgUpSgUpSgUpSgUpSgqGnt8hqEkD5FveyNNbufpScgmaEnPG/HcXxk7wOat9R+vaJHdwPDLnaw4deGjYcq6H8LKcEH8qi+l9dkLNZ3pAvIVyWAwt3HnCzxj8/DAfS2R4IoK58WOmDcxSeiWTMe5ZJLtYLWzZOFOwkBmYsR6geCfUvFWvorV4bmxgeA+kRrGUJy0bRgKyN+YI/nwfBqWurRJVKSIrqSCUdQynBBHB44IB/lXKr+afRLtplO+1kwbkTy2sPzDKiZeziQIAyLwQR6sY84NB1JtNhMglMSGUDAlKLvA+wbGQP51sBceP6Vo6HrsF5Cs1tIJI28MPYjyCDypH2Nb9ApSlApTNR2vyyLA3aWZnOAOx2e4mfxL3iEOPsaCn3lxM0k0kRujGzMN9tNBfQEePVbyftEBAyViHuRmtL4con/ABO5MTW5QWkIZbaOSFQxmmxvhkJMT4UkrxjcOOTWu/aR13xxmQ8KZIzpd8M+0cy7Yrg/krIPzNTfw4Dvc6hK7ztiS3tx8yEEyiGLeVbYApw1wcEZyMHJzmgvdKUoFKUoFKUoFKUoFKUoFKUoFKUoFQnVHTnzSK0bmG5hYyW9yPMTYxg/xIw9LL7j8wKm6UFf6c6pMzG3uY/l7yNdz25ORIvjuwt/1Iyf5g8H88Ov9XQRy/LxxNeXeP8AlYVVjGG95Xb0QqePqPuODUX8XGhWz7jCYXEYd7ae3BEkDKvqYyeEQg4bJ5BwAWxUl8P+nprO32TiBSdrFIFfO7HraWR2LTOxwSSBjxyMUFd6c6A1GOWSb5z5MTBTLEmLmRyPDNJKojV8Hb6IwMYwOKsKdAof317fzHjO67kjH+mHYo/pVpqvjpLbIJIby7j9e4xmczRuM5KlZg+0EcenGKDW/wDppp/nty585N1dZ/XPd81SesdE+Va9WO4u4ybH5m0Iu7nGYN3zKHdL6ztKPg+xP2NdfqH6o6ajvYDG5KMMmKZfqhbBG4fcYJBB4YEg+aDm9zayJcyLHqF8qi+sogTdM4WC6hGHHd3ctKSMkH2+1R+vahfAAvcC5WKTUiEnTayrZTJGxD27RMzdpmk5I+jjnFQutXF3p+221JGVe2LZb2MFkmiRg8DjHmS3kAdc4JUspAOCdzSupjfTdm1RHunujcKpVmgAngaG+WRuCIiQZVI5IdR9VB9v/iA9u09vciYLHIsT/tFvYJd4ZkbtXQ7hRlUkYmHBFXv4MXSvbXOEWNvnZGMKxmIKGji7ZEZJKKUAwMnx5OKjrr4DxSQEPe3DT9mOLu+gRkRBRGDGFyVG0eWzx5qq/CdpLO+wZHKtNHYzROSwQlZ+2yngYE9tIg4+l/uaDvtKUoFKUoFKUoFKUoFKUoFKUoFKUoFKUoKp17KXFtbAbjNcBmjxkulqrXDL/maJE/z1z+06ou5Z7OW31MyzPta9sGjIjtxuUygrsCwpGm8FmbcSBgnPHRLs9zWIF9obKeQ+eDNLEi59vET/ANDW51losl3ZyQxFQ7GMgSFgkmyRGMb7fVtdVKHHsaD7ca009jJPpxWZzFIYMghZGXcB9WMjcOPAPHODmueaJaXUupW8tvPqRxt+bF3G8UKABzKpDEKzMxVVWNcJjOTXRun2vCH+bjgiGVEUUDO+0AEMWdgoOTjACjA859pegUpSgwXllHKhSVFkRuGR1DK36g8GozQ+jLKzkkktbZIXkADsmeQOcAE4UZ9lAzgfYVNVB6v1jbWs6Q3TdkSJuS4kwsLkHBj3k8MBg4OOD5oMbTSNqY2lxBFaOJTuPaMkkkZRSM43qkbMfcLIvswrjelQs9yvZcRPd3Vve9xhu7O2XUZlfZuGV7CqSMj6hzzzd+tusLNIJoLKSNRMWe8u4du2FXHrO9eJJ5AuxFBJ9zgLUB8O+gf+JCW+vVkhilOy2topGjAiVBHtJXBZO2ixjxkKx9xQbnTnx9WVVSW3UyAAO/fihWQ/xIJSqjxnBceavdt1/bHHfElruOFedAImz4xOhaE/664P8Svh4dHuEljQT2krEKsoJ2nyYnIwfHIIIOAfcHOOwsEQpPZTT2izDlFbvJnPIUqB8wo/HGwDqCGCyig/UCsDyOR9/vX2uH9O6/c2ZyhRVVVd0VgbWSNjgTBE9McZOR3oAAjcSQjzXW9A6ijulbaCkkZCy2743xEjIzgkMrD1KykhhyDQStKUoFKUoFKUoFKUoFKUoFKUoK1YrnWLonytlZqP0aW7J/3FWWquGMetHPAn08Y/Nrac5/U7bkf0q0UClK0LPWY5Z54U3b4DGJCR6cyJvUA+524J+2R96DfpSlAqu/ESXbpl2wOGWBypwD6vw8EEHLYH86sVVjrE997ayUZM0yTSj2SG2dJHJ+25xHGPvvP2NBTOnvgPEsqy3rxuqsXFpCJBCSTn1GR2JHA4AGcDJI89ZVQBgDAHAA9q+0oIzqPQIr22kt51ykikZxyh/C6/YqeR+lfmrTNIns3uYsCVogzXNk4/Z3McRw5X3V489xWHq2OHXbghv1RXG/i5byW2o213bACVlRhngOY5FiZW+4dLqND+Sj7UFftgdiTWbF8h7i3B5Z9q/tl2+DMikpMni4iw49YyZnp7VPVFLZrtfBFtET4wBJNpkjeGRlzNbsfGcAgAitCLRezcxpatstNSQXdgxIxZ3UaiRFGfH92furgHO2tG8mzp89/Z4ja3vIiYh4jWTtTIuMfVBcyyIpx9LSL4NB3zR9WjuoI54TlJFDKTwRnyCPYg5BHsQa3KqHw1vFkhuWjOYTe3DwNggFJdkp25A4Ekrjj7GrfQKUpQKUpQKUpQKUpQKUpQVnriwk7aXluM3FmXlRP75CuJof8AOg44+pVrY6e66sb5ylrOJHCCQrtcYU4GclQDgkA4JweDUZ1rrAcvaiXtRJF3r+5GcwQ84iUjxJLgge4UMQMlag9C71lKNQuoBHbTxLEsSId2kRIcxK4B+hgd0hA9LYzxnAXzXGuu2BZrCZC2C07OEjGDlsICXOccZXz5rF03oAtIipcyyu7SzTsAGmkf6mIH0jgKB7Kqj2qUilDAMpDKQCGByCD4II816oFKVoaxrkFrH3J5AgztUeWkY+ERR6nY+wUE0HrWNXjtoWmmOEXHgZZiThVUDlmYkAAeSRUX0tpkuZLu6XbcXG39lnPysS57cAPuRuLMR5Zm9gKwaXp013Mt3eIY0jJNpYtgmHIx35sZHdKnAAJEYJHLEkWigUpSgVX+q+jYr4et2VhBPChGCq97t+sqfJUxKRyP/bFgpQc9h+GkxstOhkmUS2d2Ll5F3EOO5I7KnAwfUMZHGDVs0npe2thMIowBPM08oPIZnOT58AEcD2qWpQAKUpQKUpQKUpQKUpQKUpQKiepNb+WiBRO5NIwigg8d2Rs7QT+FQAWY+yqxqWqq7jNeXNxuVVs42t4WfJRZHRZZpWAxwFMScHPpkGRmgrFysEcq21xcIIoJEu9Su5WCi7uG9cMIz5AKh9ozhEiWuhaVrFvdxdy3lSaMkqWUgjI8qw9jg+D9/wA657YWpDm6QRI8hy+taiix7vTj+y22VKLgDBcpkYzvrHpsFy81ysOpxPayItzdapbogkVlXttDGUdo4z24g27GQD7nmgkeoJItJkDWM8cZkJZtHYOyT/doEiRngY4xwpQ+4GM1gT48WSkpPb3cMqgb4WhBKkjOPqz7+4HkVl6RtIdL0mW/kU92VGupGdi0hD+qGEu3JOGVefxMxqA6XilhC3KKJryCV5LxYMM2oW98Fl70f96VbG0DyYmH2oM+tfGm6mikbStPmKojvJdzphIlRSWOFO0kAZ5b2+k1CdMfER4yZ7nS7ie5REaS8lm9SrK21eyjxqsQdzhUj+rnk4q49Z/E20ewuo4Fmlla3kQxG3mXtb0KlpC6BVCgknnnFSnSvT0dtYLNqAVpQI7qeR1H7FoYgEAx47UahR+e4+9BKdLdcWt/vWEsk0f721lUxzQ84IZT9jxwTirBXFdHn+UvIL14f2TQOFsIEczaZbM25LiUJneH5Z9/OWJGSCB2a3uFkRXRgyMoZXU5DBhkEH3BBzQZKpnUfVjgydidLeC3YLcXrxNMGkJAFvFGpBkYE+og+k4Xk7tsx1VrDwxrHBg3Vw3at1PIViMtKw/hjXLn9APxCs1r01braLaNGJIQgRkkAbuc5LPnyxbLE/xEmg0IE1JkVkurKVWAZW+WlUMrDIIIuDnj8q+xz6sv1Q2UnHO2aeMk/lmF6sMcYUBVAVQAAoGAAOAAB4GK9UFdHUN2n77TZf8Aut5oZl/ozRuf5LXz/wAe2i473etz7/MW80Sj9XZNnt/FVjpQaen6zbzjME8Uo+8civ8A/EmtyojU+krK4O6e1hdv7wxrvH6OBuH8jUQvTEQkMdpqVzBKigm3W5E+wH6S0Vx3Co/pmgt1KoOjdZSwam2m3s6XDMiNFcrGI23MC3ZkRSQDtXcCMD7+RV+oFKUoFKUoFKUoPjH71X+g/VZrLj/mJZ7n9Vnmd0//AJstQnWfWpC3NrHE4L7LSK8H7oTT7VZGP/TKLMr5JwcMMgrg29e1a24yRHDBEBknhEjXHP6KtBSNXhVb8x2VhHfXSqJp7i6mZhahySkatIG2FgDtVMAAA4xUF1Rqq3FzbxwW0lvLODY6hG0RQxRzywqNzgbJPDhCpOQzEVeeg7Zu1LdyqVkvJmuNrfVHGQFgQ/pEin8ixrL1MyvJp+CCpvgcg8HbbXLDn/uUUEN8SojPJYWKFkE0/ddki7u1IAMbkwV275U5cbRtBOcYNg1rpcTduSKVoLmJdsV2oUsARyjqeJEPkqffkYNVu/Cy9QKrRs/atodhEwjRcySu7MoIaY5SPC4IGCxxgV0Cg5vra6nJc2llePaNBPMWfspKskqW2JW3B2KopKqhwTnePapH4q3hNvDaqWDXc6RnZG0rCNDvkOxeXHpVSP8AHzxmpDaW1rnxFp/pH2M1wdxH6i3AP6D71Ha++/XbBMp+ztrmXDMwJ3tGp2hfqO1Dw3GNx8gUE1r2gh4n2B1LMJLhbfakt6EjKiLflSu7CjO4cDGQCaqGi6y2lzmGftrav+0a3gMko0cuV2iWQjCxuST+EBiSBtya6bVS6m0P8KRyyRzM2bKDEMc7vuLyXUw9WwjAPPOMbXyBQUa56h+bu5Lnc+xg0FoguTCJIVblwlur3bl5FJIVUGFUEnHHROhw4t8MMBXIVezdRFfBORdEu3LcHgVzHQZjZXb6f8yJEMfcS304wRbWDO0kc9zIRIO2F8l9xXBP2Ny6K1WIXBjhjt1WRfU1vLcXbs65I70/a7YwC3lzzxk0F+pSlApSlAqrXuhWNhJPqTKyuEdm9bFcvt3bEJwHkKIvHk4A882muR9TXsms6kLGE/2WA/tWw2GxuWSYHG07CDEg59ZZuQnAfPg70/Nc3Nxq94uJJXkWFT+EE4cjPgKF7a/kG/Kuu1hs7RIo0jjUIiKERB4UKMAD9AKzUClKUClKUCtHXNUFtbyzMM9tCwQeXP4UH5sxCj8yK3qr/UB7txa2w8dz5qUf4LbBTP6zvEfzCt9qDNo3TqpZLb3CrKXVmuNwDLNJKS8rEHyDIzEfYY+1UrW+nMXVnawzTtaPcpvtpZVmgcQrM8kY3EyqE7SgqxK5deMriuj6hepDG0kjrGijmRzhU9gWORxkj3qj9JacX1SeeSC2jkigVJJLYlkuJLht7SHKja2yJTg7jiQZY5oLF1xoHzljLCAC+A8QYAqZIyHQMDwQWUKQfYmqpdaJZmyttTsrNIpFe1udsEeCELoJl2xjnEbODhSfTU78QOoJLa2ZoXVdvplcZZ4C6N2WKrk4aUIh9J4ckeKxfC+7ZrWZJITA8d3c7rYnJh7r99Uz74WccgCgr2jTLfapJJBdPDMbCDutAgwjo7q8bLcwbtp3oRkKeP6Wo9OaiPp1Zz999rbH+m1Vx/PNWilBQrK3urXVVa6uPmzPZzJFsiSE5gkSTt4DbWYrIxBJHg1g1G/ul1eWeCJXSHTYe/DJKsRQvJO4G7tvkgIc4IHjk4q56509b3iBLmISKrblySCpwRlWUgg4PsajY+j7a1trlbWPY00b7mZ5HLkRsq5Z2ZsDPj8zQYbLrcM9sZUWOK7ghkifeC0byDIjmH4d2QqsOCwK8ErmyXVssiMj5KurKwBKnDAg4KkEcHyCDVLh6Qg1LSLNZCyv8nAI7iM7XTMUeR/iUlQSp+wPBAIn+jdWe4s4nlGJQGimH2khYxyf/uhP6EUHPfiHblbQbxp9mlu4uLawcK8s3aJ4IDrH6lyNoV/ON2eax9N/EKBrmFY5Z5Xcqha4meNVUnaSlpbI0SAA8dzbjgk+9XDq6yBl9JvA0kYVksoIcuASP2k8kZxw2Au8cc4risHwdv5Tcx22ztxXAQxzMFmwE3xlvSQMxzgkBsZz5wKD9NZpX57ttG1+xT9lbXEZUFf7PJG6HJyHaIM6yMORwi8Y9zmrBY/FC8iISeeIH1My30D2zoqqD62QgbmPhI45TyOaDslQWoda2sN3HaSM3dkKBcRuygylhGrMBhS2xsfkpJxVVh+MYSN3urGWNYygd45InC9zOzKu0cgLAFgpXdjBxzWvffFzRthvVj33UaMkW+3ZZWP92spUqo9fOG4DE455DJ8YOv3tkWxstxvLnCjZ9USudo24/Gx4X7cnjip/4a9DrplmsZwZ3AaeQc5bnCqf4VyQP1J/EaqHwf6emuZZdWvuZZZG7IPgYyhcDJACjdGn2G/zkY63QKUpQKUpQKUrHcXKRqWdlRR5ZiFA/UnigyVAdPju3N5cH+8W2jP+C3Hqx/68ko/yj7VhvviTpkQJa+gbAJKxuJDx54j3H2rc6Nt2Syg3jDunekH2ecmVx/qkNBpdZaq6x9uESs342gijuTEOMLNAWDukg3D0j28itT4XWOyw7oSNDcyyXISKPtxgOQse1MnYDGiHGTjJ5NaHXfRl3ctK0MdnIzKBFNIrx3MHpClVkjI3jOXBYjBOMNWDqC2+RsIbK2MsqqezFNG6d2G5Ekclqsn4QhLHOVPG3I9WaDLocP8AxK9W5aMxpAkS3MLAhZbuHeduCAT8uZG9XIYsn8ANTOl/sdWu4yTi4hguk+xMYMEuPzAWI/5hWloun6tbQJFHDY4UepnuLhnkZiWeRiIBku5LH9ag+pNeuO/AzzabDc2spJ/tU3qRxiSJlNv4ZdvvwVU+1B1KlUjR+uby539mxglCYy8V+jjJ9uYgQf1HsalV6juwTv0u4xxyk1o2f5GZTQWKlVodeQqP7RBd2/8A5trKVH6vEHQf6qkNM6rs7g4guoZG/gSRS4/Vc7h/SggITPpTNGtvLc2LO7xfLpvmsy7FjEYhy8eSSpXlc4Ixg1l+GlyJYLiZVZUlvrqRA67WwX5yPb1hh/L75rc6u1t1UWtqc3twpWJRz2FPDXEn8KIDkZ+psKMk1LaLpEdrbxQRDCRIEX7nHkn7knJP5k0Ef1VpolVP7PLcEEjtx3LQIMj6pMSKHHGPDEZ4HmoXoixEF9dxiA24e3tJvlzJ3NpLXUbMGycgiNQPHAHAqf6ns5JYgiJbyBnG+G53BJAMkAFQcHIzyrcA8VXOgrAJe3xFrDa9tbWAx253RlgJJWIIRMnE6ZyvHFBe6xXFskilZEV1PlWAYH+R4rLWhruqi2t5JiN2xfSg8yMeEQfmzlVH5kUHOtX0Wzhup5oFt7WO2VY/VK9vDLcSpubGz0xvHbthWVc7pvfZURbfCGfU41u7i7MbXIWRonhR5FTAEWZFKZfsqucrjLMcZqa1XTC8lnpYkLvIz3GosjkdwEiSbuJt5WRyEQhvSDt9q6goxwP6UGGys0hjSKNQqRqqIo8KqgAD+QFZ6UoFKUoFKUoPEse5SpyAQRkEgjI9iOQfzFQVv0FYKdzW6zOP+pcFrh/1DTFiP5VYKUFe6zRY9PuFjUL3I+yu0bQDORCp48YMg/pU+iAAAeAMAfpUD1lL+zgTx3L2zXPj6Z0k/wBxFj+dWCg09W1WO2iaaUkRrt3MBnaGYLuP2Ubsk+wBPtVL6X0159SmnnRd1r+yMyMdl3Kw9MxUHYHS2dEzjI7jjJCjHrrvqiWFlMJILLiBXAltdQEm0SI+3mNox685xtDn1Ddil3L2NssMVhFDI6KO5eC6NsZ2IGWHbnjYeot9XA4xwKC79Zda6fh7eYJMVPCmSAqHGQMqZlfgkg8feoLpdBdTbIWYRBjueCbUY1UeduUnaIN9snBxx9qidM0LVbyTdBczxRqTuZdUaRAccKMNM2ec8jxVs1fQ7mwty0OqXTO7BIoXjtpWnlfhEVniyBkEn2ADNxg0Hrqf4hLp7NawGOaW3gEspubnazDysacM80rjnxgZXJ5q+xPlQSCuQDtPlc+x/MVx+Lo6cagqwMLxrYxXd98xJsSW6dX2bGETMpCnft8YMefFWzTOs768Lx21nGhRtj3jTiW1Q+4QoqtOw8bRtwfLCguF5exwo0krrGijLSOwVVH5k8CqbqkP/FhthtY1tyP/AMhdQK7MD720TjJ48O+B9g1S9n0XHvWW7ke8mU5V58duI8cxQgCOPx5wW/xGrFQQ3THSNtYR7LdME43ysd0kuPBdjycew4A9gKlLq5WNGdzhUVnY4JwFBJOByeB7VG3fUkadl1xJDLL2DOjAiJy2xAw+xkBjJzw20EckikdR9XJZTNNcODPbXXaKLhZLy1uE3qAuQH7bPkH2MLeNxyHr4idUKsbmUlY4pEysZVjKk8Ze2uoSV9LpPFgYJHpkzkEYivh11g9q2L5wUvJFmaX0kW01wu5UkYcASIm/A/dDthvq4psug3V+8S3KNHHCsgtrAKTMsW8soOSryoEIUNEJMBB6fOb9058IoFgeSdng3xMuI3ZDGjAiQvuRFbemAQ0K4xyCeQHVFYEAg5B5BHg1Vep70NcxxkqI7WM3sxdike4bktkdgDtBcPJnBx2VODWh0zDeWVvGsLjUrVlDwEuIblIyqlUVXGyRQMYyyEZx4wBUJupbhkkhZGg1HULpY2UmSF7dABHE8ZHLKgTeRnB3tyckUF3+H8bTmfUJM7p3KQqZDKIoo2IxGxVfS8odxgDKmP7CrlWtptisMMcSfTHGkaj8kUKP9hWzQKUpQKUpQKUpQKUpQVz4gqPkJH3bZImjmgOCS0scitCgA5bfIFTA8760br4kW3yzMJoLe5XAa0vJDE0bDBZHABfxnBVSDwRmtyxX525+Ybm3t3ZbZfaWQZWS4P3C5aNP/UbnKkbnUHR9nfbPm4FlMZJQncCucZHpIyDgcHj8qDh1h1jbTz74le2XuMYYFaUx2pdAJHj7U8DEysNu1eFAJxlyK6ToWjXU31tKsYYKwefUoJSMDLLuuHHufc8jzV6tbCOKMRxxqkajCxqoVVH2CjgV51HUYreJpZnEcaDLOfA9v5kkgADySAKDOWCjJOABySfGPck1zfWuq1RDqcmMHNvpcL5AcycNcsBzh/I4yIlGOZMVq6/8RYri4Nncg2dqFSS4MhPfmQ8iFoowzQq4wW3HITIbaXFbXR+tm8uG1CSDZbqrrHcXBEUdrCmdohUj1u7DdI+QoAVQTtIoNZenLq9s/lbcTW8UkhluNSnISW9ZvrYW6+oq3GA7JhQowQMVYbDVZtN2QX+1rfKpDqEUaxxpnhY7iNPTAQeAwG05Gdpq4RyBgGUgggEMDkEHwQfeuadW9R3OoxvBp8T/ACb74ZdQEXdEpztZI1BLbOSDIFb3wOM0E1P1pNKkRt0VDPDK0Il8ia1f9rbSc4G5VcBgeNjnnAqp9XfEeBWjngvC4eFbiKBTue2kjMWY5FQ8JLEzqwfIVlyMZzUgPgZDJaxxXF3csyAlVEgMURYeoKhQBssWJOFJzzUfZfDyOCT5aBY551JJYIEhtUYel5pObhHJJKokw3YB9K5NBAal1vJdtdLZxmGznMckh2ieWN19RnVUcRwFiseRI/lMjktVk0T4bXUubp7l1ncZWabeZWDDDKwHbMQ9ONpMyYPgjzeunOjIbR2myZbl0CPcuAGKjHoUKMKuRn3JOCzMeasFBqaZpkdvGI4lVVHsqqoJP1MVQBQSeTgDk+K86zpS3NvLA7MqSo0bFCA2GGCASDjI48e9btKCgT9Ey2r3E1ivK24hsYDMzrA0xHelAlO2PGEwqnBCH+Kqp1hrMt272W4ssbyQpERb96QwCNWmMlwOZWMm5Ei2MR6twyK7VVZ6l+HVlfSJNKhSZCCJ4jsc48Bjj1YwMZGRjgigrnTt5cQ/sI7zdPFLNA1tc75IpzAkbtIkwzJbgxyoSHLhWYqBxVq07q+NnWG4RrWdsbI5SCk3/kSj0TfoCG+6iofWfhPZzLHsG14thjMm6WMkS9yQyozDvGXJDliSfT9q+dM9PTyPdi/icW7uVhtJZIpYjHwVxGoIj2FcLtK5UjIyuaC8UrR0fSVto+2jyOoYle7I0jID4QM3q2jwMk/rW9QKUpQKUpQKgeoLt5HWzgYrJKN0sqnBtoc4Z8+zvgon57m/6ZrZ1/W/l1UIndnlbZBbg4MrYyST+BFHqZvYD3JAPrQdG7CMXbuTyNvnnxgytjHA/CqjCqvsoHk5JDetbVI0WONQqIoRUHAUKMAAewAGKy0pQKgesdF+YgU95oTBILlZFRZOYlbyjgh8bsj7MFI5FT1KDgXT1/a9mWa4Y3jSO9zJZwrgNuZmVtRn+jC8YjyFUj6WY1I6jq7NEt5rgxHgPZaDFnEmPoknX3HIHr4H252noHW3T9zOLdLRYO2kxklilLLGxVT2mZUH7QK/rK8biq1XeoOmZbaW2dYJtQkeRpJ5iBumnQD5ZZTwILdGZnwOFKL5PkIrUNXvZIxZzzLHNc7ZbpC5hitI5AFisYpBG4jkdeTuHjPnOa6H0j0tHaRg9qNZmUB3WKFHxwQjtCirJtPG7aM/YVq9GdJy2xkluZS9xI7NK6SymOcttO8xN6UZcbBt8KqipzWtWW2haVgWxgJGv1SuxCpGv5s5Cj9aDR13U5S62toQLiRdzSkbltY84MrDwzEgqin6mBJ9KtW9o+jRW0fbiBxkszsSzys3LSSMeXZj5J/9gK1undIaFGeYhriZu5O48ZxhY0/wIuFX9CTyxqXoFKUoFKUoFKUoFKUoFKUoFKUoFKUoKbBo+pQ3U04FpctIdqPJJNC0UYIIhUCORVHGSRyx5OcDEimvXi/vtNkP3a3nhlA/lIYmP8hVhpQV3/xzbqMzpcW/3M9tKqD9ZApjH+qpmw1OGdd8EqSp/HG6uv8AVSRWzURf9I2Uzb5LaMuf+qq7JP8AWmG/3oJelV5ujUH7q6vIvti6kkA/lP3B/tXlun74Z2apJ+Xct7ZiP12omf8AagsdKrjQasn0zWc3/dDNCT48lZXH38Cja/ex8S6bI5H47aeB0I+47rRPn8tv86Cx1XIf7Zel/MFmzIn2kuCCsjfmIkYxj/E8g8oK0dR6tupV7NpY3MVy/CyXEQWGAHGZGcMyNtB4UEknHGKsuj6UltAkMedqLjJOWY+WZj7szEsT7kk0G5SlKBSlKBSlKBSlKBSlKBSlKBSlKBSlK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260648"/>
            <a:ext cx="138531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1133642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type="title"/>
          </p:nvPr>
        </p:nvSpPr>
        <p:spPr>
          <a:xfrm>
            <a:off x="457200" y="274638"/>
            <a:ext cx="8229600" cy="706437"/>
          </a:xfrm>
          <a:solidFill>
            <a:schemeClr val="accent2"/>
          </a:solidFill>
        </p:spPr>
        <p:txBody>
          <a:bodyPr/>
          <a:lstStyle/>
          <a:p>
            <a:pPr eaLnBrk="1" hangingPunct="1"/>
            <a:r>
              <a:rPr lang="en-GB" altLang="en-US" sz="4000" b="1" smtClean="0">
                <a:solidFill>
                  <a:schemeClr val="bg1"/>
                </a:solidFill>
              </a:rPr>
              <a:t>2D &lt; &gt; 3D</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42" t="23959" r="28265" b="22549"/>
          <a:stretch/>
        </p:blipFill>
        <p:spPr bwMode="auto">
          <a:xfrm>
            <a:off x="1115616" y="1556792"/>
            <a:ext cx="712342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970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29458-001-f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083" y="1556792"/>
            <a:ext cx="5383213"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Grp="1" noChangeArrowheads="1"/>
          </p:cNvSpPr>
          <p:nvPr>
            <p:ph type="title"/>
          </p:nvPr>
        </p:nvSpPr>
        <p:spPr>
          <a:xfrm>
            <a:off x="457200" y="274638"/>
            <a:ext cx="8229600" cy="706437"/>
          </a:xfrm>
          <a:solidFill>
            <a:schemeClr val="accent2"/>
          </a:solidFill>
        </p:spPr>
        <p:txBody>
          <a:bodyPr/>
          <a:lstStyle/>
          <a:p>
            <a:pPr eaLnBrk="1" hangingPunct="1"/>
            <a:r>
              <a:rPr lang="en-GB" altLang="en-US" sz="4000" b="1" smtClean="0">
                <a:solidFill>
                  <a:schemeClr val="bg1"/>
                </a:solidFill>
              </a:rPr>
              <a:t>2D &lt; &gt; 3D</a:t>
            </a:r>
          </a:p>
        </p:txBody>
      </p:sp>
    </p:spTree>
    <p:extLst>
      <p:ext uri="{BB962C8B-B14F-4D97-AF65-F5344CB8AC3E}">
        <p14:creationId xmlns:p14="http://schemas.microsoft.com/office/powerpoint/2010/main" val="92284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06437"/>
          </a:xfrm>
          <a:solidFill>
            <a:schemeClr val="accent2"/>
          </a:solidFill>
        </p:spPr>
        <p:txBody>
          <a:bodyPr/>
          <a:lstStyle/>
          <a:p>
            <a:pPr eaLnBrk="1" hangingPunct="1"/>
            <a:r>
              <a:rPr lang="en-GB" altLang="en-US" sz="4000" b="1" smtClean="0">
                <a:solidFill>
                  <a:schemeClr val="bg1"/>
                </a:solidFill>
              </a:rPr>
              <a:t>2D &lt; &gt; 3D</a:t>
            </a:r>
          </a:p>
        </p:txBody>
      </p:sp>
      <p:pic>
        <p:nvPicPr>
          <p:cNvPr id="17411" name="Picture 6" descr="3d2d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3781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descr="3d2d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3" y="1268413"/>
            <a:ext cx="38036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024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box(in)">
                                      <p:cBhvr>
                                        <p:cTn id="7" dur="2000"/>
                                        <p:tgtEl>
                                          <p:spTgt spid="133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Quantitation</a:t>
            </a:r>
            <a:endParaRPr lang="en-GB" dirty="0">
              <a:solidFill>
                <a:srgbClr val="0000FF"/>
              </a:solidFill>
            </a:endParaRPr>
          </a:p>
        </p:txBody>
      </p:sp>
      <p:sp>
        <p:nvSpPr>
          <p:cNvPr id="3" name="Content Placeholder 2"/>
          <p:cNvSpPr>
            <a:spLocks noGrp="1"/>
          </p:cNvSpPr>
          <p:nvPr>
            <p:ph idx="1"/>
          </p:nvPr>
        </p:nvSpPr>
        <p:spPr>
          <a:xfrm>
            <a:off x="457200" y="1600200"/>
            <a:ext cx="8229600" cy="5141168"/>
          </a:xfrm>
        </p:spPr>
        <p:txBody>
          <a:bodyPr>
            <a:normAutofit fontScale="85000" lnSpcReduction="20000"/>
          </a:bodyPr>
          <a:lstStyle/>
          <a:p>
            <a:pPr marL="0" indent="0">
              <a:buNone/>
            </a:pPr>
            <a:r>
              <a:rPr lang="en-GB" u="sng" dirty="0" smtClean="0">
                <a:solidFill>
                  <a:schemeClr val="bg1">
                    <a:lumMod val="65000"/>
                  </a:schemeClr>
                </a:solidFill>
              </a:rPr>
              <a:t>Optical Properties</a:t>
            </a:r>
          </a:p>
          <a:p>
            <a:r>
              <a:rPr lang="en-GB" dirty="0" smtClean="0">
                <a:solidFill>
                  <a:schemeClr val="bg1">
                    <a:lumMod val="65000"/>
                  </a:schemeClr>
                </a:solidFill>
              </a:rPr>
              <a:t>Analytical Microscopy</a:t>
            </a:r>
          </a:p>
          <a:p>
            <a:pPr lvl="2"/>
            <a:r>
              <a:rPr lang="en-GB" dirty="0" err="1" smtClean="0">
                <a:solidFill>
                  <a:schemeClr val="bg1">
                    <a:lumMod val="65000"/>
                  </a:schemeClr>
                </a:solidFill>
              </a:rPr>
              <a:t>Reflectometry</a:t>
            </a:r>
            <a:r>
              <a:rPr lang="en-GB" dirty="0" smtClean="0">
                <a:solidFill>
                  <a:schemeClr val="bg1">
                    <a:lumMod val="65000"/>
                  </a:schemeClr>
                </a:solidFill>
              </a:rPr>
              <a:t>, Phase Contrast/</a:t>
            </a:r>
            <a:r>
              <a:rPr lang="en-GB" dirty="0" err="1" smtClean="0">
                <a:solidFill>
                  <a:schemeClr val="bg1">
                    <a:lumMod val="65000"/>
                  </a:schemeClr>
                </a:solidFill>
              </a:rPr>
              <a:t>Refractometry</a:t>
            </a:r>
            <a:r>
              <a:rPr lang="en-GB" dirty="0" smtClean="0">
                <a:solidFill>
                  <a:schemeClr val="bg1">
                    <a:lumMod val="65000"/>
                  </a:schemeClr>
                </a:solidFill>
              </a:rPr>
              <a:t>, Polarising, Interference, ‘Weigh cells’, </a:t>
            </a:r>
            <a:r>
              <a:rPr lang="en-GB" dirty="0" err="1" smtClean="0"/>
              <a:t>Microdensitometry</a:t>
            </a:r>
            <a:endParaRPr lang="en-GB" dirty="0" smtClean="0"/>
          </a:p>
          <a:p>
            <a:r>
              <a:rPr lang="en-GB" dirty="0" smtClean="0">
                <a:solidFill>
                  <a:schemeClr val="bg1">
                    <a:lumMod val="65000"/>
                  </a:schemeClr>
                </a:solidFill>
              </a:rPr>
              <a:t>Semi-Quantitative</a:t>
            </a:r>
          </a:p>
          <a:p>
            <a:pPr lvl="2"/>
            <a:r>
              <a:rPr lang="en-GB" dirty="0" smtClean="0">
                <a:solidFill>
                  <a:schemeClr val="bg1">
                    <a:lumMod val="65000"/>
                  </a:schemeClr>
                </a:solidFill>
              </a:rPr>
              <a:t>Rating scales, ++++</a:t>
            </a:r>
            <a:br>
              <a:rPr lang="en-GB" dirty="0" smtClean="0">
                <a:solidFill>
                  <a:schemeClr val="bg1">
                    <a:lumMod val="65000"/>
                  </a:schemeClr>
                </a:solidFill>
              </a:rPr>
            </a:br>
            <a:endParaRPr lang="en-GB" dirty="0" smtClean="0">
              <a:solidFill>
                <a:schemeClr val="bg1">
                  <a:lumMod val="65000"/>
                </a:schemeClr>
              </a:solidFill>
            </a:endParaRPr>
          </a:p>
          <a:p>
            <a:pPr marL="0" indent="0">
              <a:buNone/>
            </a:pPr>
            <a:r>
              <a:rPr lang="en-GB" u="sng" dirty="0" smtClean="0">
                <a:solidFill>
                  <a:srgbClr val="002060"/>
                </a:solidFill>
              </a:rPr>
              <a:t>Geometrical Properties</a:t>
            </a:r>
          </a:p>
          <a:p>
            <a:r>
              <a:rPr lang="en-GB" dirty="0" smtClean="0">
                <a:solidFill>
                  <a:srgbClr val="002060"/>
                </a:solidFill>
              </a:rPr>
              <a:t>Sampling</a:t>
            </a:r>
          </a:p>
          <a:p>
            <a:r>
              <a:rPr lang="en-GB" dirty="0" err="1" smtClean="0">
                <a:solidFill>
                  <a:srgbClr val="002060"/>
                </a:solidFill>
              </a:rPr>
              <a:t>Morphometry</a:t>
            </a:r>
            <a:r>
              <a:rPr lang="en-GB" dirty="0" smtClean="0">
                <a:solidFill>
                  <a:srgbClr val="002060"/>
                </a:solidFill>
              </a:rPr>
              <a:t> </a:t>
            </a:r>
            <a:r>
              <a:rPr lang="en-GB" sz="2100" dirty="0" smtClean="0">
                <a:solidFill>
                  <a:srgbClr val="002060"/>
                </a:solidFill>
              </a:rPr>
              <a:t>(… directly)</a:t>
            </a:r>
          </a:p>
          <a:p>
            <a:r>
              <a:rPr lang="en-GB" dirty="0" smtClean="0">
                <a:solidFill>
                  <a:srgbClr val="002060"/>
                </a:solidFill>
              </a:rPr>
              <a:t>Stereology </a:t>
            </a:r>
            <a:r>
              <a:rPr lang="en-GB" sz="2100" dirty="0" smtClean="0">
                <a:solidFill>
                  <a:srgbClr val="002060"/>
                </a:solidFill>
              </a:rPr>
              <a:t>(… indirectly  2D/3D)</a:t>
            </a:r>
          </a:p>
          <a:p>
            <a:r>
              <a:rPr lang="en-GB" sz="3100" dirty="0" smtClean="0">
                <a:solidFill>
                  <a:srgbClr val="002060"/>
                </a:solidFill>
              </a:rPr>
              <a:t>Pattern </a:t>
            </a:r>
            <a:r>
              <a:rPr lang="en-GB" dirty="0" smtClean="0">
                <a:solidFill>
                  <a:srgbClr val="002060"/>
                </a:solidFill>
              </a:rPr>
              <a:t>Analysis</a:t>
            </a:r>
          </a:p>
          <a:p>
            <a:r>
              <a:rPr lang="en-GB" dirty="0" smtClean="0">
                <a:solidFill>
                  <a:srgbClr val="002060"/>
                </a:solidFill>
              </a:rPr>
              <a:t>Image Analysis</a:t>
            </a:r>
          </a:p>
        </p:txBody>
      </p:sp>
      <p:pic>
        <p:nvPicPr>
          <p:cNvPr id="16386" name="Picture 2" descr="https://encrypted-tbn0.gstatic.com/images?q=tbn:ANd9GcT6F62U5QWceV5J9hN0hgXWz-gQDSvd8UrUxQnFNLWph_JAgX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332656"/>
            <a:ext cx="1511052" cy="1496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2408972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Sampling</a:t>
            </a:r>
            <a:endParaRPr lang="en-GB" dirty="0">
              <a:solidFill>
                <a:srgbClr val="0000FF"/>
              </a:solidFill>
            </a:endParaRPr>
          </a:p>
        </p:txBody>
      </p:sp>
      <p:sp>
        <p:nvSpPr>
          <p:cNvPr id="3" name="Content Placeholder 2"/>
          <p:cNvSpPr>
            <a:spLocks noGrp="1"/>
          </p:cNvSpPr>
          <p:nvPr>
            <p:ph idx="1"/>
          </p:nvPr>
        </p:nvSpPr>
        <p:spPr>
          <a:xfrm>
            <a:off x="457200" y="1124744"/>
            <a:ext cx="8686800" cy="5832648"/>
          </a:xfrm>
        </p:spPr>
        <p:txBody>
          <a:bodyPr>
            <a:normAutofit fontScale="70000" lnSpcReduction="20000"/>
          </a:bodyPr>
          <a:lstStyle/>
          <a:p>
            <a:r>
              <a:rPr lang="en-GB" dirty="0" smtClean="0"/>
              <a:t>Identify Object</a:t>
            </a:r>
          </a:p>
          <a:p>
            <a:pPr lvl="2"/>
            <a:r>
              <a:rPr lang="en-GB" dirty="0" smtClean="0"/>
              <a:t>Staining</a:t>
            </a:r>
          </a:p>
          <a:p>
            <a:pPr lvl="2"/>
            <a:r>
              <a:rPr lang="en-GB" dirty="0" smtClean="0"/>
              <a:t>Magnification</a:t>
            </a:r>
            <a:br>
              <a:rPr lang="en-GB" dirty="0" smtClean="0"/>
            </a:br>
            <a:endParaRPr lang="en-GB" dirty="0" smtClean="0"/>
          </a:p>
          <a:p>
            <a:r>
              <a:rPr lang="en-GB" dirty="0" smtClean="0"/>
              <a:t>Representative</a:t>
            </a:r>
          </a:p>
          <a:p>
            <a:pPr lvl="2"/>
            <a:r>
              <a:rPr lang="en-GB" dirty="0" smtClean="0"/>
              <a:t>Is tissue Homogeneous (Isotropic)  / Irregular (Anisotropic)</a:t>
            </a:r>
            <a:br>
              <a:rPr lang="en-GB" dirty="0" smtClean="0"/>
            </a:br>
            <a:r>
              <a:rPr lang="en-GB" dirty="0" smtClean="0"/>
              <a:t>               Heterogeneous (Anisotropic)</a:t>
            </a:r>
            <a:br>
              <a:rPr lang="en-GB" dirty="0" smtClean="0"/>
            </a:br>
            <a:r>
              <a:rPr lang="en-GB" dirty="0" smtClean="0"/>
              <a:t>               </a:t>
            </a:r>
            <a:r>
              <a:rPr lang="en-GB" dirty="0" err="1" smtClean="0"/>
              <a:t>Gradiential</a:t>
            </a:r>
            <a:r>
              <a:rPr lang="en-GB" dirty="0" smtClean="0"/>
              <a:t> (Anisotropic)</a:t>
            </a:r>
          </a:p>
          <a:p>
            <a:r>
              <a:rPr lang="en-GB" dirty="0" smtClean="0"/>
              <a:t>Random</a:t>
            </a:r>
          </a:p>
          <a:p>
            <a:pPr lvl="2"/>
            <a:r>
              <a:rPr lang="en-GB" dirty="0" smtClean="0"/>
              <a:t>Completely random</a:t>
            </a:r>
          </a:p>
          <a:p>
            <a:pPr lvl="2"/>
            <a:r>
              <a:rPr lang="en-GB" dirty="0" smtClean="0"/>
              <a:t>Systematic stratified random sampling</a:t>
            </a:r>
          </a:p>
          <a:p>
            <a:pPr lvl="2"/>
            <a:r>
              <a:rPr lang="en-GB" dirty="0" smtClean="0"/>
              <a:t>Zonal oblique sector analysis</a:t>
            </a:r>
            <a:br>
              <a:rPr lang="en-GB" dirty="0" smtClean="0"/>
            </a:br>
            <a:endParaRPr lang="en-GB" dirty="0" smtClean="0"/>
          </a:p>
          <a:p>
            <a:r>
              <a:rPr lang="en-GB" dirty="0" smtClean="0"/>
              <a:t>Manual / Automated</a:t>
            </a:r>
          </a:p>
          <a:p>
            <a:pPr marL="0" indent="0">
              <a:buNone/>
            </a:pPr>
            <a:endParaRPr lang="en-GB" dirty="0"/>
          </a:p>
          <a:p>
            <a:r>
              <a:rPr lang="en-GB" dirty="0" smtClean="0"/>
              <a:t>How many samples? (Experimental Design)</a:t>
            </a:r>
          </a:p>
          <a:p>
            <a:pPr lvl="2"/>
            <a:r>
              <a:rPr lang="en-GB" dirty="0" smtClean="0"/>
              <a:t>Individuals / Organs / Blocks / Sections / Micrographs / Items / Measures</a:t>
            </a:r>
          </a:p>
          <a:p>
            <a:pPr lvl="2"/>
            <a:r>
              <a:rPr lang="en-GB" dirty="0" err="1" smtClean="0"/>
              <a:t>Hally</a:t>
            </a:r>
            <a:r>
              <a:rPr lang="en-GB" dirty="0" smtClean="0"/>
              <a:t> Formula RSE= SQRT (1-Vv)/SQRT n</a:t>
            </a:r>
          </a:p>
          <a:p>
            <a:pPr lvl="2"/>
            <a:r>
              <a:rPr lang="en-GB" dirty="0" smtClean="0"/>
              <a:t>Progressive mean, Log Plots</a:t>
            </a:r>
          </a:p>
          <a:p>
            <a:pPr lvl="2"/>
            <a:r>
              <a:rPr lang="en-GB" dirty="0" smtClean="0"/>
              <a:t>Do More, Less Well !</a:t>
            </a:r>
            <a:endParaRPr lang="en-GB" dirty="0"/>
          </a:p>
        </p:txBody>
      </p:sp>
      <p:sp>
        <p:nvSpPr>
          <p:cNvPr id="4" name="AutoShape 2" descr="data:image/jpeg;base64,/9j/4AAQSkZJRgABAQAAAQABAAD/2wCEAAkGBxQSDxQUEhQVFBQUGBQVFxcVFhYWFBQUGBcZGBcXFxQcHSggGBolHRYaITEhJSkrLi4uFx8zODMsNygtLisBCgoKDg0OGxAQGi0mHyY3Kyw0NywsNDc0LDc1NzUrLDEsNTIsLCwvKy8tLCwsNCssLCwsLCwsNCwrLC8sLCwtNP/AABEIAOEA4QMBIgACEQEDEQH/xAAcAAEAAgMBAQEAAAAAAAAAAAAAAQUDBAYCBwj/xABMEAACAQMCAwQFBwgGBwkAAAABAgMABBESIQUTMQZBUWEiMnGBkRRCUqGx0fAjJDNTcoLB4RVDYmOSogdzg5OUwvElNHSjsrTE0tT/xAAZAQEAAwEBAAAAAAAAAAAAAAAAAgMEBQH/xAAiEQEAAgIBAwUBAAAAAAAAAAAAAQIDESESMUETIjJCUQT/2gAMAwEAAhEDEQA/APuNKilAqaUoFYbibSPM9B592ffUXUuke38fjr7KiCE51N1+zr9/1DrjNBW3JcyxwqxRpRJIzKASiRlQ2knK6yZUAyPVDd6isR7GWTfpYFnP0rktcN/ilLEewbV64/xNLWeCWU4jYSQtgamDMUZG0j0io0MDpBI1qThQxFnwziEdxEJYmLI2cEqy5wSDswB6g91BQ2dkLPiEUMBK29xFMTBqJSOSExaXiU+opEhVlGFzo2znPUVScU4LI9ytzDOYpUiaEBo1liKswc5XKtuVXOlxnSPCvZvrmIflbfm4+dbOm4xuzRSlCm+fRVnPSgt6muT4ZxDiM0CXMa2rxzZkjhkEsEiwMS0WuYNIrSGMqSNAAJO5AqwtuNzDa4spott3jaO4iz4DQ3NP+7HSgvKVpWPFI5mZULBkwWV45InCtnS2iRVJUlWAYDGVI7jXu8vkiGWzsNTYBOlR1ZsdB9x8DQbNKmlApSlBFKVNApSlBFKVNApSsbv3AjVjYGg8zzaR4nuArxBB3tufs/Hd/KotoO9uvh4fj7q2qBilKUEVNKUCsU8ukefd9/s3HxrzLPjIG7eHwP2GkCHHpb75GeoNAt0OMtvk5wd8fj3VpcQv25y28OOay8x2IysMWca2HezEEKp6lWO4Q1aVz/Y4mSOe4b17i4nO/dHFI0ESjwGiINjxdj30FtZWCR5Iyzn1pG3kfv8ASbwyThRgDoABtWzU0oFVHaqUi0dAWDTFLdSvrK07CIOP2des+Smreud48xbiPD4u4Nc3J8CIouUAf3rlT+7QdBGgVQAMAAAAdAB0FVPam/aKACNtMszpDG2x0lslnAIILLGruAQQSoB2q4rme1yhp7Fc+rLLLjx028sf2zCo3nVZlKkbtEKDifA7dYpZX161ilzO8szSouklmDl8jGM4GBsMAUXgcc3MkmiMJuIo45IY55tIQA5R3QprzrIO2Nj1ySbwmormetfWtuh6NN70rouE6DmO4u0OMD86nlA/cmZ1+qttbu9jA0TRz4zkXEYV28Py0OlU/wB01ZqwvIdWlff8d9/x8cA+1zZI8lsVJ8NrhnacTuLeSMwXHUxswZXCkZMMq7SL4+qy9So2ro41IG5ya4254ckkehweoYMpKujr6rxsN0YHcEdKu+zXE2lV4pSDPAVDkYHMRgTHLpHq6gCCOgZHA2AJ24c8X48seXDNOfC6pSlXqSopU0ClKw3EpUbDOfgD3ZoPbv3Dc9cZ3IrDBDvqbc92e7fPw8j0qYYN9ROT3dens9/T+WNigUpSgUrzmlB6rXuJ9OwBJxnoT79uuNs1noRn3fVQYo07yN/xjPdn+dZqUoFcfwfjcFiZLS8lS3ZJZ3ieZhHHNBJI0qFJGwpK69BGcgrnoRXYVBFBTXvHho/N15zv6MecpHI+MjEmDqXAJLKGAwckVvcKtnjjxLIZZGJZ2xhdR+bGnzEGwA3OBkksSTp8GcTyzT7EK8ltEfopE2ibr0LTIwONiIo/CrigVR3aD+lbYk7/ACW8AHj+Vsyxz5YHx8q2e0fGVs7V7h0d1QoCqadXpuqZ9JguBqySSBgGqW74zGOIWjTxS25KXEaPMEEeuTlNy+arsutuVkLnfSaDra4/tZJ/2lYr3GK+PvBtvvNdcrg9CD7K5XthCBecPlP07iH/AHkDS/8Ax6ry/CU8Xzh6pVNwC3mhURSKpVVJaYyZeaYn0n5en0VO7HLZBOMHGatJJTnSvXx7tjgiuXNeXTieEyyHOleu2/h/LrvXsDv2ycZx30C9+Nz1xWDiNoJoZIizKJEeMspwyhlK5B8RnNeDWtL57qRo7NQ4U6ZLhgfk8Z71UjHPkH0UIA72U4B63hfC0t1IXJZyDJI2C8jAAamIAHQYAAAA2AA2rV7N38bWcZ/JxcocqRFwqQyR+i6AYGFBG2wyNJGxFY5O11mM6ZucQcEWySXJB8CIVbB9tdTHirSOHNyZLXnleVhu7pIkZ5GCIoyWY4AHtqhn7aQIAWjuwpKjU1ncouWIAy7RgLuQNyK5rtj2vGqLMDcqJzKQ01qjyuo9Dlw80tJp1M+CFOqNCM91kzqNoRG5X9125hGsQw3NwYgDKscLI6AnC4SbQXY7kBc7KT4Zw8H7VXT3MaXFkIIpWZFZZhK6OE1rzVCgBWwy5BOGAHeCai44/wDnQhiw4+Ry3fQ5b041hAPgcvt7KreIcVcxSypIRJJw+G4iQHOJwZXjaNDnJLFR350KN6yxnvMxw0zhrEd31WbOk6ev46edeLeMjcnc+H/Qb/ZXzjjfZm/u4/ykEbShMRyzXz6oZMejKsMUAiWQHfKgZx1xX0uHOkasasDOOmcb48s1rZXulKUClKUHnFK9UoIqaUoFKUoFKUoKjsrj5IoHzXnVv21nkWT/ADBqt6qbi2mid3tgjiQhnikdkGvABeOQK2kkDdNOCd8qSxbCeIXhGFs1VvGW5VU+KI7f5aDz26jD8MuYurTRtBGPGaUcuIf42Xfu691XL26smhwHXABDAEH2g1X2nC2MqzXLiWRM8tVXTDDqBBKISSZCp0l2JOC2kIGYHHx7jRiZIYEEt1Nnlxk4VVHrTTMPUiXIyepJCgEmg0eI8A4er6Rw+1lmcZCC3g1Y6a3YrhE8z4YGTtXPcI7IxMrI0a2d+srXMaxlmgRVYrHykyFkh0FVcAKcuc6NS13PCOHclDqYySudUspGDI/kPmqOir3ADruTPFOHCZV9IpJGdccgGTG+MZx3qQSCveCRQcdZ8X1Sm3mj5U4ByhOVkTpzIH25kfU9AwxhgpIq0RABgVN6be6ItL+IRzFtUWSVWRxuJbScEEOPoghxvkYILaU3B762/Rlb+IdA7LBdjyL45U3tPLPjnrWLL/NP0bMf9EfZu1y/abi98jSrY28cxgWF5NWtpNEpkAaOFcawOU2cNnPze+t8cddW0y2N/GR4WzTKfY8JcfHFY+Gce08Tjf5PcRxNCY55JYTEEDPm3dlb0wgZZl1FQo5uSarw4Z6/dHCeXLHT7Zc3wSxkuJnuORbTTOVLS5tSqlVChQFmkdCAMHbNX95d3cYVWntYSdgCjTFj3BFLRknyANd1xDgNrcNqntoJiO+WGNz8WBrVkFlw5RoiihMh0pHBEokmc/NSNBlj49wG5IAJroRGmGZ24uO3nuJ0iu+dcoQswtiscPMVT6LzRALy4NQ9WYs7shATCtnJ2jmjkuIorQfI76UETK8QBFsi6iWVTonIYqFKsRu4zgMK6OXg1wZmvY35dyVROQzZt3gQsVilIB/KZdjzV9Utgalzr2PzXiUZiuIcSREFoZfRnt33w6spyvQ6ZYzg4OD1ry0bjRWdTt844dweQ3CwrOS1pB8jLxWdw+pCsbqryD8nG6gKw9Nt3PTpXV9hewscA1zxMzoY1g57LJIkcW6MVT0FbWWYAZIATJ1ZAsrHhd1w9SsBN5b6nflysFu0LsWbROfRm3JOJNJ39c7CrnhnHIZ2KKxSUDLQygxzKPExtgldjhhlTjYmo0x9KVr7WVKUqxApSlApSlApUZqaBSlKBSlKBSlKBSlKCu7QcXS0tnmcFtOAqKMvLIxCpGg72ZiAPbWr2Y4U8SNLcEPd3BDzMPVXGdEMf93GDpHidTHdjVav59xUk723DThe9ZL913PXflRtjp60p+jXW0EUpU0GtxHh8VxEYp40ljbqjqGU+Bwe8dx7qpk4BPAPzS8dVHSK6U3US+SuWWYe+QgeFdFSgqEnvQfSgt2A6MtxIpY/6swkL/iNU3Ebe8kvIZktIwypLBJruBy3gk0nBwhYkOikDHQsO/bf7aXc8cCchnjDyBZZo4GuZIYtLMWWBQSxLKqZwQNeSNq3uzVzNJaRPcLplYHUCpjJGohGMZJMbMoVihJ0liO6groLG5sbQiBmvSikrFKwjbONkilwToHQLJqOD6+2DsdnrGBvztWE80oIadlIcANvCqneBFYEGLYgqdWW1E63bHgDXRhOiOZIxMDDLI8Sl3VRHMsiKxV0KkAgZAlYgggA6d9bS8OiS6UmfQkYv1AwbgIgV7tF7plxk/SQFTkqhAdhWlxLhUc+ksCrpnRKhKSx5xnS43wcDKnKtjBBG1bFpdJLGkkbB0dQysu4ZWGQQfZWag5t+J3Nntcxvcw91xbx6pVH9/bLuf24gQdzoQVqXU9rxZokhKTJDJHO8oXJiKMGWNHIykrFcMBuEDZ0llzdcWleUm3hYozDMkq9YIzt6H962CFzsu7HOArb9napFGkcahERVRVHRVUYAHsAoM1KUoFKUoFKUoPFK94pQRU0pQKgnFCa01JkP9kHw69Nsezx8fYaCQS7ZGwHQjfPTPf5EfHyrbUY/GfrqEXAwO6vVArQ47fmC2kkUBnACxqTgPM5CRJnu1Oyr7636qb1ObdxRkZSEG4ff+sOUgBX5y/pW8miSgz8D4YttbpECWIyXc+tJIxLSSN/aZiWPtrerQl4sgu47bcyvHJNgYwsaMq6m9rOAPYfCrCgUpSgVFKmgUpWvcT4IA6mg9TzY2G58PLxqLaMhcH4eXn+O/FRBDjdvW+z+fX41sUHI8Cg/o25+R9LS4Z5LQ42ikOXltc+B9KRPEax80ZvuL3zIAkQDzyZEanOkYxqkkx0jXIJO2chR6TAGeN8MW5gaIkqThkcetFKhDRyL/aVgG93hVb2IRzaCWduZcyFxO/hJG7xmJR0VEKsoUbZ1HqzEhacK4eII9IJdiS8kjY1yyH1nbG2TgAAYCgBQAAAN2lKBSlKBXjmDJGdxj6+lY7ifT5nw+z2VFvBjdjlvH4fdQbFKUoFKUoFQxx1qJJABucfjP8ACsCuzNtso8e/z6fj6qCFdmfbYDOfPyPn1/HXYVQOgA9lEUAYAwPLpXqgUpUUE1U9nZeakk/dNI5XofySHlRkH6LLHzMf3hrL2hvDDZzyqMskcjIO9n0nQo8y2B76zcJsVt7eKFPVhjjjX9lFCj6hQVHDLYPxW8n2OiO2tR4qVDTuPeJ4z7q6Kq3gbKyzSDq882rbGWib5P79oR8KsqBUUqaBSlYJ7gAbbn7Dv1+HSgm4m0jbc/y+v2Vr3V3HBHzLmSONV2LyOqIM7DLNgZztWzHH0LD0h3/jv+81o8b4a03JaN1SSCQyxl1Lx6jFJCQ6BlJGmVjsw3A9hCxjkDKGUgqQCCDkEHcEHvFeq0OB8MFtbpCp1adRJxjLOxdiF6KupjhRsBgd1b9BR23aVHnWMRShHkmgjmIj5Uk0PM5iABzIMcmXdlAPLODuuY4dKY+IXMB9WRY7qP2tmKZAPANGj+2c1ZQ8OiSRpFjUO2SWA3JONR8icDJHXAz0qk7Sycm+4fOdg0klm5/s3CBkz/tYI1/f86DpqUpQKw3DkKcbny6jPf0P2VM7kLkDNebeEjJPU/j47UEW0ONz1+zp9w/n1OxSlApSlB5zSmKUGuj6ycjYfEMMfX7vurZVcDairgYHdU0ClKigUpU0HP8Aa86/kkH6+6hz09WDVdH3H5OB+9Vrxa+EEDykatI9FQQC7khUQE7ZZiFGe9hVfdnVxO3XuS3uZMY+eXgRDn9kyD3157X20k1ty4CnNWSGVRJqKEwypKofTuBlF339hoNLs3xdbe2jivc2865EhkUpC8rO2WjnP5NtbHIGrV6QyAdq6kHPTp9tfNzffJkka5iuLFpHHNkYCa2YM8mB8qhUlRrlB1SgHYKTgmup4LaWzxB7KdQO97V05TNn0zyRqiDMc5OnPnQdBSqa7+XICYvk0/gH5lucebjmBj+6orXtuOXQ2n4fMp8YZYJoz7CXR/igoNiDiTG7uIyQVj5KqNtmKl3zjcnDL8Ks4YgN8YJ7vDO5Hx/jXNdirp5ZuIPLC8D/ACpRy3KlljFrbhM6SVycFticFiM11dApSlApSlAqh7c8Oefh06xZ5yqJYcYzzoWEsYGfFkA99X1KDU4TfrcW8U6erNGki+x1DD7ayTTYOANyNj3eGfccfGqXs+DCk1uqnEE8ipnYcuTE8YUfRAl5YPdy6u4EOPS3PXfqNv8Ar8aCLeHGSep6/j8YrPSlApSlApSlApSlApSooFKVNApSsFxNjYdTn3ffvj8dQqVJ+Xzupz+St4QOulgZpGI8yJU/wDu3FvBDjc9T7+8/jzqp7PRnnXrNuTcAA+AW1t0IH7ysfeavKDlu0PEHmmNtCdKxNE08nU5ysiwIO5iulmY9FdcAlspR3VlbreGea1kkHJ0LLbhuYrayXDCNhITjRpIzjDjbIzt8HkLfKGb1jdXYPdsk7xp/5aJ7sVZAVz75rRl3+N1MVZx6/ThEEVxHqs766VUbDKXErq3XRKt0jyId+hwcVvmC9VvRmgkXHSSF0fPiZVkK+7QPbXLrxJUvpHUaJLYQ84k4WazlBJZtv6siRh3gxEAgSGvoNbMeTrjbJkp0zpU8B4dJEZ5J3R5Z5BIeWpVEVY0jVFySW2jyScZLHYVbUpViBSlKBSlKBSlVNx2giSflHXs8cTSBcxJNIAY43fuZtSY2x+UTf0hQe1wt8d95oQQP9Q5DHHj+cIM+Qqzqm4xNou7Ej+skmgP7Jgkm+23FXNApSlApSlApSsE0+Djv2+ugzZqa0dcngfq/+1KDdpQVNApStaS6GcDc77ezOR45+/yNBM8/cu5Pf3Dv6+O9e44+8gavH8d9IoQvT8eX2/GstBT9mZA8czj51zdD3xzNCfrjq4rnf6CmtzI1lPjW7ymC4GuDW7F5NDqBJFqYk9WUEkhe6slh2kBkEN1G1pOxwqyENFMf7icejJ+ydL+Kig1OM9mJmed7S4WBpxlg8XNCzBQnMj9NdJKqAQQwyAcZzq5/i3Fr20R5J7J2QJGRyDzTzA2JtZX1U0kMp0jZDnBIA+k0qu2Glu8LK5bV7S+VcZX5TdwLYyQyS3EU0Enpa0FqyF1mfRnZXGFzgMZSuRqyPqca4AGc4AGT1Pmax29qkerQipqJZtKhdTHqTjqfOs1MeOKRp5e83nZSlKsQKUpQc92shui0JtzNy1MnNW2aBZySo5TKZ/yZQHVlSRnK9cEG34WZTBEZwom0JzQnqCXSNYX+zqzitqlAqsl4DA1xzymZMq3rvyy6jCyGHVoaQDADldQAAzsKq+P8Wnj4pw6CPHJmF00+wJ0oiLFueg5kqjbrkV09Bz/ag/nHDf8Axh/9ld10FUvaG21zWJz+jutft/Nrhf8Amq6oFKUoFKVhmnC47z4d+PH8eIoE0+k46nbby8fqqIoAGLb774Pd4/jyFTHDgkk5/h/PuzWagjFTSlApSlAryEGc+NTU0ClKigVhvbOOaNo5UWSNtmV1DKw81OxrPSgoE4NPB/3Sc6B/UXOqZAPCObPMj95dQBsorbi4hOABLasD3mGSOWMewsUc/wCCrSlBzlx24sopeVPMbdzuBcRywAjOMq8ihWHmCRV5Z3ccqB4nSRDuGRg6n2MNjVX2ktUZ7R2UEx3C6cgHaSN4mHsIfp5Dwr2Oy9oGLpbxRO3V4V5Mh/2kelvroLilVTcGIAEVzcxAY+ekxIHcWnSRvrz51jntLwfo7qDHfzrVnPxSeMfVQXNKpY3uwPSltHPiI5I/q5jVW8U45ewzQRrDaSC4do1Y3EiBXWKSX0hymIBWJtxneg6ylc6l9xDvgsceV7N/+WtfjvGr2CNXWK0cNJDEfziQFTNKkSnHK3AZxncbZoNbtoi84zMdPyWBZiRk4RbuCdjgbkYtunfvVzbcdNwuq0iaRD0lk1Qwkd+kspd9twVQqfpVrcB4ZLHc3FxdXEcskwijVY05ccMUWshVyxJJaRiST91X3OXxHxFBV/0ZcPLG81wumN+YI4YQmTpYAO7s5I9LqunOO6rmsfNX6Q+Iqecv0h8RQe6V45y/SHxFeTMviPiKCJZAds4J2yN8Hpv76iGDG56/j49Tv4GscKIpzqB8MnOB7z17s1sc1fpD4ig90rxzV+kPiK90Clec0oPVRSpoFKVFAqaUoFKVBNAJrxHKGG2feNx5HzrA7FzgZCjqd9z7P553FbEcYUYFBUdqX0xwMegurQe95lQfW4q6qh7aKTapjr8q4cR/x1vV9QKwqcufILj2nO9ZaxReu3sX/moJuJwi5bp0rneNXyPd8OCk+jcSsdj0FldD+NdDe/on/Zb7DXKXI/KWR8LuTPsNhdD7cUHTQ8RRmCgnJ6bEVW9tJAtqrN0Fzw8n/jYK144jytY6q38Bg/H7a1u2zme1jjT581mx8gLqIn4YPwoOltr1HOFJzjPQjb8GslxOqLljgdKq+FDFw4HcG/8AUKcSmDzKhOFU7nz7/q2oLO2uVkBKnp7qySOFGSQB4mqa1mCXB0kFH226b9Pgdq9cabMiqThcA/EkE/Cg224tH4k+6tiO5VkLg+iM93h1rBcPygAkeVwScHGMeO29Y4bkPDIQoXAbYfs+yg9/0tH4n4GtqCYOoZehz9RxVNwyRwp0prGeuQMbVdQklRkaT3jwoPda0LYdl7hgjyyOlbNasX6Z/Yv2UGxileqUClKigVNKUClKgmgE1rTKXK4xp8fA/GpnBbAHQ94wQdvr9ns32rPGgAwKBGgAwK9UpQVHalsWwJ7prQ+8XMRFW9VHaqzeW1Kxgllkt5dIxqZYZ45WVckDUVQgZIGSM1CdpYD+uU+D21yjf4WjBoLesaeu3sX/AJqpW7a8PVtL3cMbA4IkcRkHY4IfGDuPiK2+H8atpmYw3EMowozHKjjOW+iTQbt5GWQgNp8T5d9clxdQtxw9BKGDXTZAHf8AJLnB69M4rpOLk6U6adQznp5Z8q5vtdcsstiNCSsJyyiIgOg5MkesamC4BlAwT84YycCg6W2tljRkdgdWT4bYwapuKRLHayurh2UIwx3aZFbx8hS/44BcIPkt05CnZYds+1iF+utLi81xdtDGtpJbI0icyS4aEMYlZWdVjjdySwBX0sAas0HS2dppkdw4bOoYHcSc7714t7FVZ9TKzEZ3AOnxYgmskjcqbUdkkG/kw3+sUtkPLd29ZwT7Fx6I+FBim4erRqQyjGcsAApHurLJHHMoUuCwHVevnt4V4ig126DODsR4EjO2O+ssU5EgR1XJBwV6beR3FBgS0cgqJgQPRIxnHl5V6ijSNGQyLls+AxkY6ZpBnE+nrlse3FZuGBeUMY6el7e/NBrQWLKuUlAU75A29uc1tQ3CqoDyKxO+cjcVr2v9fp9Tu8M4OrH1Vm4XEOSNhvnPnv30G4rAjI3Fa0X6Z/Yv2Vj4R+jx4MwHxrJH+mf2L9lBtUqM1NBFTUCpoFKUoFajanJHqgdfPr1+r8dJlRi2NtP8Pvz9X1bKjAoIjQAYFeqUoFKUoIqgfjEk0siWvLEcTGN5mBfMq4LxxxggHSDguW2bbS2DjD/pD5ZstM8higea3SZwSuIjKupS43RW2UtkYDGo4dwXhRTNvHZ6D86Hl4bz1J1+NBE3A1aKVHLsZnWV5G0FzMgQJIBp0Aryo8DTj0BkHfOhJbySSzxGOymaKGKYBrf0pNTyhY2UsQuRERrHe2dIxg2E9pwqD0pPkcf9qRo1/wAzGlhxDhqqxtZLddRyzW+k6mG2WaP1j3b0HK3VtYO+Jray4YsUkUjJLHbJcTquiVfS9VYtWFbSXyVZcrvnd4nw60EYFoiQyvcWQLQR8uQj5VGHYEKM4RnOd8DJ8a6C44vbEYkuodP97oUf5wBVOvEuHp+g4nbW5HdHcQCLxxyCTHv3lQG8xQW7/LLd1dlS4hVmQhEY3Swk+hJqLYkK7BkC5IywJPonbj7Q2jypG0gSVt40nR4JG/YSVVLH2CuUsu2k7XKwKq3ocErPYyxFCV9YPHIwELeAMjA52Jwavr7mzRlJbOaRG6o4smU+1TNig6SWIMMMAR516I2xXH8KsL2KVFi1ranOpLiRHeLbbkupckZ20MSB3FQMV0vIk/WH4D7qDO1upUKVGkdB3CkNsqeqoH2/GsHIk/WH4D7qciT9YfgPuoNpIwM4GM7nzNYns4yclRn2dawciX9YfgPur0LeT9YfgPuoPTPjKqvogHAwfSO+w7h0+uoicgBVUYzgHBA6E9PaMe+o5En6w/AfdTkSfrD8B91BktOmNIXYNt/a6j2jFY4mzM/u+yvLW8h/rD9VZrW2CDb3nxoMtK94pQBSlKBUGlKAKmlKBUGppQea9ClKDzJ6p9hr81f6av00f71KUFt/oP6fvfxr9A0pQKUpQQailKD0KUpQKg0pQBU0pQKg1NKDzXoUpQKUpQf/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6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9458"/>
          <a:stretch/>
        </p:blipFill>
        <p:spPr bwMode="auto">
          <a:xfrm>
            <a:off x="7365639" y="332656"/>
            <a:ext cx="1373697"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pic>
        <p:nvPicPr>
          <p:cNvPr id="2050" name="Picture 2" descr="Image result for stereology latt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64088" y="3429000"/>
            <a:ext cx="1880165"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rallel line stereology probe"/>
          <p:cNvPicPr>
            <a:picLocks noChangeAspect="1" noChangeArrowheads="1"/>
          </p:cNvPicPr>
          <p:nvPr/>
        </p:nvPicPr>
        <p:blipFill rotWithShape="1">
          <a:blip r:embed="rId4">
            <a:extLst>
              <a:ext uri="{28A0092B-C50C-407E-A947-70E740481C1C}">
                <a14:useLocalDpi xmlns:a14="http://schemas.microsoft.com/office/drawing/2010/main" val="0"/>
              </a:ext>
            </a:extLst>
          </a:blip>
          <a:srcRect b="34616"/>
          <a:stretch/>
        </p:blipFill>
        <p:spPr bwMode="auto">
          <a:xfrm>
            <a:off x="7537850" y="3429000"/>
            <a:ext cx="1574183"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202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71600" y="548680"/>
            <a:ext cx="0" cy="50405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71600" y="5589240"/>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3658" y="4652470"/>
            <a:ext cx="792088" cy="369332"/>
          </a:xfrm>
          <a:prstGeom prst="rect">
            <a:avLst/>
          </a:prstGeom>
          <a:noFill/>
        </p:spPr>
        <p:txBody>
          <a:bodyPr wrap="square" rtlCol="0">
            <a:spAutoFit/>
          </a:bodyPr>
          <a:lstStyle/>
          <a:p>
            <a:r>
              <a:rPr lang="en-GB" dirty="0" smtClean="0"/>
              <a:t>20 </a:t>
            </a:r>
            <a:endParaRPr lang="en-GB" dirty="0"/>
          </a:p>
        </p:txBody>
      </p:sp>
      <p:sp>
        <p:nvSpPr>
          <p:cNvPr id="10" name="TextBox 9"/>
          <p:cNvSpPr txBox="1"/>
          <p:nvPr/>
        </p:nvSpPr>
        <p:spPr>
          <a:xfrm>
            <a:off x="375284" y="3933056"/>
            <a:ext cx="792088" cy="369332"/>
          </a:xfrm>
          <a:prstGeom prst="rect">
            <a:avLst/>
          </a:prstGeom>
          <a:noFill/>
        </p:spPr>
        <p:txBody>
          <a:bodyPr wrap="square" rtlCol="0">
            <a:spAutoFit/>
          </a:bodyPr>
          <a:lstStyle/>
          <a:p>
            <a:r>
              <a:rPr lang="en-GB" dirty="0"/>
              <a:t>4</a:t>
            </a:r>
            <a:r>
              <a:rPr lang="en-GB" dirty="0" smtClean="0"/>
              <a:t>0 </a:t>
            </a:r>
            <a:endParaRPr lang="en-GB" dirty="0"/>
          </a:p>
        </p:txBody>
      </p:sp>
      <p:sp>
        <p:nvSpPr>
          <p:cNvPr id="11" name="TextBox 10"/>
          <p:cNvSpPr txBox="1"/>
          <p:nvPr/>
        </p:nvSpPr>
        <p:spPr>
          <a:xfrm>
            <a:off x="361032" y="3212976"/>
            <a:ext cx="792088" cy="369332"/>
          </a:xfrm>
          <a:prstGeom prst="rect">
            <a:avLst/>
          </a:prstGeom>
          <a:noFill/>
        </p:spPr>
        <p:txBody>
          <a:bodyPr wrap="square" rtlCol="0">
            <a:spAutoFit/>
          </a:bodyPr>
          <a:lstStyle/>
          <a:p>
            <a:r>
              <a:rPr lang="en-GB" dirty="0" smtClean="0"/>
              <a:t>60</a:t>
            </a:r>
            <a:endParaRPr lang="en-GB" dirty="0"/>
          </a:p>
        </p:txBody>
      </p:sp>
      <p:sp>
        <p:nvSpPr>
          <p:cNvPr id="12" name="TextBox 11"/>
          <p:cNvSpPr txBox="1"/>
          <p:nvPr/>
        </p:nvSpPr>
        <p:spPr>
          <a:xfrm>
            <a:off x="369658" y="2492230"/>
            <a:ext cx="792088" cy="369332"/>
          </a:xfrm>
          <a:prstGeom prst="rect">
            <a:avLst/>
          </a:prstGeom>
          <a:noFill/>
        </p:spPr>
        <p:txBody>
          <a:bodyPr wrap="square" rtlCol="0">
            <a:spAutoFit/>
          </a:bodyPr>
          <a:lstStyle/>
          <a:p>
            <a:r>
              <a:rPr lang="en-GB" dirty="0" smtClean="0"/>
              <a:t>80</a:t>
            </a:r>
            <a:endParaRPr lang="en-GB" dirty="0"/>
          </a:p>
        </p:txBody>
      </p:sp>
      <p:sp>
        <p:nvSpPr>
          <p:cNvPr id="9" name="TextBox 8"/>
          <p:cNvSpPr txBox="1"/>
          <p:nvPr/>
        </p:nvSpPr>
        <p:spPr>
          <a:xfrm>
            <a:off x="4211960" y="5939988"/>
            <a:ext cx="1944216" cy="369332"/>
          </a:xfrm>
          <a:prstGeom prst="rect">
            <a:avLst/>
          </a:prstGeom>
          <a:noFill/>
        </p:spPr>
        <p:txBody>
          <a:bodyPr wrap="square" rtlCol="0">
            <a:spAutoFit/>
          </a:bodyPr>
          <a:lstStyle/>
          <a:p>
            <a:r>
              <a:rPr lang="en-GB" dirty="0" smtClean="0"/>
              <a:t>Number</a:t>
            </a:r>
            <a:endParaRPr lang="en-GB" dirty="0"/>
          </a:p>
        </p:txBody>
      </p:sp>
      <p:sp>
        <p:nvSpPr>
          <p:cNvPr id="15" name="TextBox 14"/>
          <p:cNvSpPr txBox="1"/>
          <p:nvPr/>
        </p:nvSpPr>
        <p:spPr>
          <a:xfrm>
            <a:off x="254520" y="1772816"/>
            <a:ext cx="792088" cy="369332"/>
          </a:xfrm>
          <a:prstGeom prst="rect">
            <a:avLst/>
          </a:prstGeom>
          <a:noFill/>
        </p:spPr>
        <p:txBody>
          <a:bodyPr wrap="square" rtlCol="0">
            <a:spAutoFit/>
          </a:bodyPr>
          <a:lstStyle/>
          <a:p>
            <a:r>
              <a:rPr lang="en-GB" dirty="0" smtClean="0"/>
              <a:t>100</a:t>
            </a:r>
            <a:endParaRPr lang="en-GB" dirty="0"/>
          </a:p>
        </p:txBody>
      </p:sp>
      <p:sp>
        <p:nvSpPr>
          <p:cNvPr id="2" name="TextBox 1"/>
          <p:cNvSpPr txBox="1"/>
          <p:nvPr/>
        </p:nvSpPr>
        <p:spPr>
          <a:xfrm>
            <a:off x="107504" y="836712"/>
            <a:ext cx="1117624" cy="923330"/>
          </a:xfrm>
          <a:prstGeom prst="rect">
            <a:avLst/>
          </a:prstGeom>
          <a:noFill/>
        </p:spPr>
        <p:txBody>
          <a:bodyPr wrap="square" rtlCol="0">
            <a:spAutoFit/>
          </a:bodyPr>
          <a:lstStyle/>
          <a:p>
            <a:r>
              <a:rPr lang="en-GB" dirty="0" smtClean="0"/>
              <a:t>Average Size</a:t>
            </a:r>
            <a:br>
              <a:rPr lang="en-GB" dirty="0" smtClean="0"/>
            </a:br>
            <a:r>
              <a:rPr lang="el-GR" dirty="0" smtClean="0"/>
              <a:t>μ</a:t>
            </a:r>
            <a:r>
              <a:rPr lang="en-GB" dirty="0" smtClean="0"/>
              <a:t>m</a:t>
            </a:r>
            <a:endParaRPr lang="en-GB" dirty="0"/>
          </a:p>
        </p:txBody>
      </p:sp>
      <p:sp>
        <p:nvSpPr>
          <p:cNvPr id="3" name="Freeform 2"/>
          <p:cNvSpPr/>
          <p:nvPr/>
        </p:nvSpPr>
        <p:spPr>
          <a:xfrm>
            <a:off x="974785" y="2674189"/>
            <a:ext cx="7789653" cy="1475754"/>
          </a:xfrm>
          <a:custGeom>
            <a:avLst/>
            <a:gdLst>
              <a:gd name="connsiteX0" fmla="*/ 0 w 7789653"/>
              <a:gd name="connsiteY0" fmla="*/ 0 h 1475754"/>
              <a:gd name="connsiteX1" fmla="*/ 672860 w 7789653"/>
              <a:gd name="connsiteY1" fmla="*/ 1475117 h 1475754"/>
              <a:gd name="connsiteX2" fmla="*/ 1104181 w 7789653"/>
              <a:gd name="connsiteY2" fmla="*/ 198407 h 1475754"/>
              <a:gd name="connsiteX3" fmla="*/ 1466490 w 7789653"/>
              <a:gd name="connsiteY3" fmla="*/ 1207698 h 1475754"/>
              <a:gd name="connsiteX4" fmla="*/ 1871932 w 7789653"/>
              <a:gd name="connsiteY4" fmla="*/ 293298 h 1475754"/>
              <a:gd name="connsiteX5" fmla="*/ 2346385 w 7789653"/>
              <a:gd name="connsiteY5" fmla="*/ 1155939 h 1475754"/>
              <a:gd name="connsiteX6" fmla="*/ 2648309 w 7789653"/>
              <a:gd name="connsiteY6" fmla="*/ 508958 h 1475754"/>
              <a:gd name="connsiteX7" fmla="*/ 2950234 w 7789653"/>
              <a:gd name="connsiteY7" fmla="*/ 1009290 h 1475754"/>
              <a:gd name="connsiteX8" fmla="*/ 3278038 w 7789653"/>
              <a:gd name="connsiteY8" fmla="*/ 638354 h 1475754"/>
              <a:gd name="connsiteX9" fmla="*/ 3510951 w 7789653"/>
              <a:gd name="connsiteY9" fmla="*/ 888520 h 1475754"/>
              <a:gd name="connsiteX10" fmla="*/ 3812875 w 7789653"/>
              <a:gd name="connsiteY10" fmla="*/ 672860 h 1475754"/>
              <a:gd name="connsiteX11" fmla="*/ 4011283 w 7789653"/>
              <a:gd name="connsiteY11" fmla="*/ 836762 h 1475754"/>
              <a:gd name="connsiteX12" fmla="*/ 4192438 w 7789653"/>
              <a:gd name="connsiteY12" fmla="*/ 854015 h 1475754"/>
              <a:gd name="connsiteX13" fmla="*/ 4399472 w 7789653"/>
              <a:gd name="connsiteY13" fmla="*/ 690113 h 1475754"/>
              <a:gd name="connsiteX14" fmla="*/ 4537494 w 7789653"/>
              <a:gd name="connsiteY14" fmla="*/ 767751 h 1475754"/>
              <a:gd name="connsiteX15" fmla="*/ 4986068 w 7789653"/>
              <a:gd name="connsiteY15" fmla="*/ 759124 h 1475754"/>
              <a:gd name="connsiteX16" fmla="*/ 5538158 w 7789653"/>
              <a:gd name="connsiteY16" fmla="*/ 724619 h 1475754"/>
              <a:gd name="connsiteX17" fmla="*/ 5710687 w 7789653"/>
              <a:gd name="connsiteY17" fmla="*/ 810883 h 1475754"/>
              <a:gd name="connsiteX18" fmla="*/ 6107502 w 7789653"/>
              <a:gd name="connsiteY18" fmla="*/ 690113 h 1475754"/>
              <a:gd name="connsiteX19" fmla="*/ 6288657 w 7789653"/>
              <a:gd name="connsiteY19" fmla="*/ 776377 h 1475754"/>
              <a:gd name="connsiteX20" fmla="*/ 7177177 w 7789653"/>
              <a:gd name="connsiteY20" fmla="*/ 793630 h 1475754"/>
              <a:gd name="connsiteX21" fmla="*/ 7789653 w 7789653"/>
              <a:gd name="connsiteY21" fmla="*/ 767751 h 1475754"/>
              <a:gd name="connsiteX22" fmla="*/ 7789653 w 7789653"/>
              <a:gd name="connsiteY22" fmla="*/ 767751 h 14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9653" h="1475754">
                <a:moveTo>
                  <a:pt x="0" y="0"/>
                </a:moveTo>
                <a:cubicBezTo>
                  <a:pt x="244415" y="721024"/>
                  <a:pt x="488830" y="1442049"/>
                  <a:pt x="672860" y="1475117"/>
                </a:cubicBezTo>
                <a:cubicBezTo>
                  <a:pt x="856890" y="1508185"/>
                  <a:pt x="971909" y="242977"/>
                  <a:pt x="1104181" y="198407"/>
                </a:cubicBezTo>
                <a:cubicBezTo>
                  <a:pt x="1236453" y="153837"/>
                  <a:pt x="1338532" y="1191883"/>
                  <a:pt x="1466490" y="1207698"/>
                </a:cubicBezTo>
                <a:cubicBezTo>
                  <a:pt x="1594448" y="1223513"/>
                  <a:pt x="1725283" y="301924"/>
                  <a:pt x="1871932" y="293298"/>
                </a:cubicBezTo>
                <a:cubicBezTo>
                  <a:pt x="2018581" y="284672"/>
                  <a:pt x="2216989" y="1119996"/>
                  <a:pt x="2346385" y="1155939"/>
                </a:cubicBezTo>
                <a:cubicBezTo>
                  <a:pt x="2475781" y="1191882"/>
                  <a:pt x="2547668" y="533399"/>
                  <a:pt x="2648309" y="508958"/>
                </a:cubicBezTo>
                <a:cubicBezTo>
                  <a:pt x="2748950" y="484517"/>
                  <a:pt x="2845279" y="987724"/>
                  <a:pt x="2950234" y="1009290"/>
                </a:cubicBezTo>
                <a:cubicBezTo>
                  <a:pt x="3055189" y="1030856"/>
                  <a:pt x="3184585" y="658482"/>
                  <a:pt x="3278038" y="638354"/>
                </a:cubicBezTo>
                <a:cubicBezTo>
                  <a:pt x="3371491" y="618226"/>
                  <a:pt x="3421812" y="882769"/>
                  <a:pt x="3510951" y="888520"/>
                </a:cubicBezTo>
                <a:cubicBezTo>
                  <a:pt x="3600090" y="894271"/>
                  <a:pt x="3729486" y="681486"/>
                  <a:pt x="3812875" y="672860"/>
                </a:cubicBezTo>
                <a:cubicBezTo>
                  <a:pt x="3896264" y="664234"/>
                  <a:pt x="3948023" y="806570"/>
                  <a:pt x="4011283" y="836762"/>
                </a:cubicBezTo>
                <a:cubicBezTo>
                  <a:pt x="4074544" y="866955"/>
                  <a:pt x="4127740" y="878456"/>
                  <a:pt x="4192438" y="854015"/>
                </a:cubicBezTo>
                <a:cubicBezTo>
                  <a:pt x="4257136" y="829574"/>
                  <a:pt x="4341963" y="704490"/>
                  <a:pt x="4399472" y="690113"/>
                </a:cubicBezTo>
                <a:cubicBezTo>
                  <a:pt x="4456981" y="675736"/>
                  <a:pt x="4439728" y="756249"/>
                  <a:pt x="4537494" y="767751"/>
                </a:cubicBezTo>
                <a:cubicBezTo>
                  <a:pt x="4635260" y="779253"/>
                  <a:pt x="4819291" y="766313"/>
                  <a:pt x="4986068" y="759124"/>
                </a:cubicBezTo>
                <a:cubicBezTo>
                  <a:pt x="5152845" y="751935"/>
                  <a:pt x="5417388" y="715992"/>
                  <a:pt x="5538158" y="724619"/>
                </a:cubicBezTo>
                <a:cubicBezTo>
                  <a:pt x="5658928" y="733246"/>
                  <a:pt x="5615796" y="816634"/>
                  <a:pt x="5710687" y="810883"/>
                </a:cubicBezTo>
                <a:cubicBezTo>
                  <a:pt x="5805578" y="805132"/>
                  <a:pt x="6011174" y="695864"/>
                  <a:pt x="6107502" y="690113"/>
                </a:cubicBezTo>
                <a:cubicBezTo>
                  <a:pt x="6203830" y="684362"/>
                  <a:pt x="6110378" y="759124"/>
                  <a:pt x="6288657" y="776377"/>
                </a:cubicBezTo>
                <a:cubicBezTo>
                  <a:pt x="6466936" y="793630"/>
                  <a:pt x="6927011" y="795068"/>
                  <a:pt x="7177177" y="793630"/>
                </a:cubicBezTo>
                <a:cubicBezTo>
                  <a:pt x="7427343" y="792192"/>
                  <a:pt x="7789653" y="767751"/>
                  <a:pt x="7789653" y="767751"/>
                </a:cubicBezTo>
                <a:lnTo>
                  <a:pt x="7789653" y="76775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33040" y="5373216"/>
            <a:ext cx="792088" cy="369332"/>
          </a:xfrm>
          <a:prstGeom prst="rect">
            <a:avLst/>
          </a:prstGeom>
          <a:noFill/>
        </p:spPr>
        <p:txBody>
          <a:bodyPr wrap="square" rtlCol="0">
            <a:spAutoFit/>
          </a:bodyPr>
          <a:lstStyle/>
          <a:p>
            <a:r>
              <a:rPr lang="en-GB" dirty="0"/>
              <a:t> </a:t>
            </a:r>
            <a:r>
              <a:rPr lang="en-GB" dirty="0" smtClean="0"/>
              <a:t>0      </a:t>
            </a:r>
            <a:endParaRPr lang="en-GB" dirty="0"/>
          </a:p>
        </p:txBody>
      </p:sp>
      <p:cxnSp>
        <p:nvCxnSpPr>
          <p:cNvPr id="24" name="Straight Connector 23"/>
          <p:cNvCxnSpPr/>
          <p:nvPr/>
        </p:nvCxnSpPr>
        <p:spPr>
          <a:xfrm>
            <a:off x="974785" y="3645024"/>
            <a:ext cx="7845687" cy="0"/>
          </a:xfrm>
          <a:prstGeom prst="line">
            <a:avLst/>
          </a:prstGeom>
          <a:ln w="127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71600" y="3230228"/>
            <a:ext cx="7845687" cy="0"/>
          </a:xfrm>
          <a:prstGeom prst="line">
            <a:avLst/>
          </a:prstGeom>
          <a:ln w="127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75656" y="5579948"/>
            <a:ext cx="792088" cy="369332"/>
          </a:xfrm>
          <a:prstGeom prst="rect">
            <a:avLst/>
          </a:prstGeom>
          <a:noFill/>
        </p:spPr>
        <p:txBody>
          <a:bodyPr wrap="square" rtlCol="0">
            <a:spAutoFit/>
          </a:bodyPr>
          <a:lstStyle/>
          <a:p>
            <a:r>
              <a:rPr lang="en-GB" dirty="0"/>
              <a:t> </a:t>
            </a:r>
            <a:r>
              <a:rPr lang="en-GB" dirty="0" smtClean="0"/>
              <a:t>10      </a:t>
            </a:r>
            <a:endParaRPr lang="en-GB" dirty="0"/>
          </a:p>
        </p:txBody>
      </p:sp>
      <p:sp>
        <p:nvSpPr>
          <p:cNvPr id="28" name="TextBox 27"/>
          <p:cNvSpPr txBox="1"/>
          <p:nvPr/>
        </p:nvSpPr>
        <p:spPr>
          <a:xfrm>
            <a:off x="2195736" y="5577372"/>
            <a:ext cx="792088" cy="369332"/>
          </a:xfrm>
          <a:prstGeom prst="rect">
            <a:avLst/>
          </a:prstGeom>
          <a:noFill/>
        </p:spPr>
        <p:txBody>
          <a:bodyPr wrap="square" rtlCol="0">
            <a:spAutoFit/>
          </a:bodyPr>
          <a:lstStyle/>
          <a:p>
            <a:r>
              <a:rPr lang="en-GB" dirty="0"/>
              <a:t> </a:t>
            </a:r>
            <a:r>
              <a:rPr lang="en-GB" dirty="0" smtClean="0"/>
              <a:t>20      </a:t>
            </a:r>
            <a:endParaRPr lang="en-GB" dirty="0"/>
          </a:p>
        </p:txBody>
      </p:sp>
      <p:sp>
        <p:nvSpPr>
          <p:cNvPr id="29" name="TextBox 28"/>
          <p:cNvSpPr txBox="1"/>
          <p:nvPr/>
        </p:nvSpPr>
        <p:spPr>
          <a:xfrm>
            <a:off x="2987824" y="5577372"/>
            <a:ext cx="792088" cy="369332"/>
          </a:xfrm>
          <a:prstGeom prst="rect">
            <a:avLst/>
          </a:prstGeom>
          <a:noFill/>
        </p:spPr>
        <p:txBody>
          <a:bodyPr wrap="square" rtlCol="0">
            <a:spAutoFit/>
          </a:bodyPr>
          <a:lstStyle/>
          <a:p>
            <a:r>
              <a:rPr lang="en-GB" dirty="0"/>
              <a:t> </a:t>
            </a:r>
            <a:r>
              <a:rPr lang="en-GB" dirty="0" smtClean="0"/>
              <a:t>30      </a:t>
            </a:r>
            <a:endParaRPr lang="en-GB" dirty="0"/>
          </a:p>
        </p:txBody>
      </p:sp>
      <p:sp>
        <p:nvSpPr>
          <p:cNvPr id="30" name="TextBox 29"/>
          <p:cNvSpPr txBox="1"/>
          <p:nvPr/>
        </p:nvSpPr>
        <p:spPr>
          <a:xfrm>
            <a:off x="3635896" y="5579948"/>
            <a:ext cx="792088" cy="369332"/>
          </a:xfrm>
          <a:prstGeom prst="rect">
            <a:avLst/>
          </a:prstGeom>
          <a:noFill/>
        </p:spPr>
        <p:txBody>
          <a:bodyPr wrap="square" rtlCol="0">
            <a:spAutoFit/>
          </a:bodyPr>
          <a:lstStyle/>
          <a:p>
            <a:r>
              <a:rPr lang="en-GB" dirty="0"/>
              <a:t> </a:t>
            </a:r>
            <a:r>
              <a:rPr lang="en-GB" dirty="0" smtClean="0"/>
              <a:t>40      </a:t>
            </a:r>
            <a:endParaRPr lang="en-GB" dirty="0"/>
          </a:p>
        </p:txBody>
      </p:sp>
      <p:sp>
        <p:nvSpPr>
          <p:cNvPr id="31" name="TextBox 30"/>
          <p:cNvSpPr txBox="1"/>
          <p:nvPr/>
        </p:nvSpPr>
        <p:spPr>
          <a:xfrm>
            <a:off x="4355976" y="5589240"/>
            <a:ext cx="792088" cy="369332"/>
          </a:xfrm>
          <a:prstGeom prst="rect">
            <a:avLst/>
          </a:prstGeom>
          <a:noFill/>
        </p:spPr>
        <p:txBody>
          <a:bodyPr wrap="square" rtlCol="0">
            <a:spAutoFit/>
          </a:bodyPr>
          <a:lstStyle/>
          <a:p>
            <a:r>
              <a:rPr lang="en-GB" dirty="0"/>
              <a:t> </a:t>
            </a:r>
            <a:r>
              <a:rPr lang="en-GB" dirty="0" smtClean="0"/>
              <a:t>50      </a:t>
            </a:r>
            <a:endParaRPr lang="en-GB" dirty="0"/>
          </a:p>
        </p:txBody>
      </p:sp>
      <p:sp>
        <p:nvSpPr>
          <p:cNvPr id="32" name="TextBox 31"/>
          <p:cNvSpPr txBox="1"/>
          <p:nvPr/>
        </p:nvSpPr>
        <p:spPr>
          <a:xfrm>
            <a:off x="5076056" y="5579948"/>
            <a:ext cx="792088" cy="369332"/>
          </a:xfrm>
          <a:prstGeom prst="rect">
            <a:avLst/>
          </a:prstGeom>
          <a:noFill/>
        </p:spPr>
        <p:txBody>
          <a:bodyPr wrap="square" rtlCol="0">
            <a:spAutoFit/>
          </a:bodyPr>
          <a:lstStyle/>
          <a:p>
            <a:r>
              <a:rPr lang="en-GB" dirty="0"/>
              <a:t> </a:t>
            </a:r>
            <a:r>
              <a:rPr lang="en-GB" dirty="0" smtClean="0"/>
              <a:t>60      </a:t>
            </a:r>
            <a:endParaRPr lang="en-GB" dirty="0"/>
          </a:p>
        </p:txBody>
      </p:sp>
      <p:sp>
        <p:nvSpPr>
          <p:cNvPr id="33" name="TextBox 32"/>
          <p:cNvSpPr txBox="1"/>
          <p:nvPr/>
        </p:nvSpPr>
        <p:spPr>
          <a:xfrm>
            <a:off x="5796136" y="5579948"/>
            <a:ext cx="792088" cy="369332"/>
          </a:xfrm>
          <a:prstGeom prst="rect">
            <a:avLst/>
          </a:prstGeom>
          <a:noFill/>
        </p:spPr>
        <p:txBody>
          <a:bodyPr wrap="square" rtlCol="0">
            <a:spAutoFit/>
          </a:bodyPr>
          <a:lstStyle/>
          <a:p>
            <a:r>
              <a:rPr lang="en-GB" dirty="0"/>
              <a:t> </a:t>
            </a:r>
            <a:r>
              <a:rPr lang="en-GB" dirty="0" smtClean="0"/>
              <a:t>70      </a:t>
            </a:r>
            <a:endParaRPr lang="en-GB" dirty="0"/>
          </a:p>
        </p:txBody>
      </p:sp>
      <p:sp>
        <p:nvSpPr>
          <p:cNvPr id="34" name="TextBox 33"/>
          <p:cNvSpPr txBox="1"/>
          <p:nvPr/>
        </p:nvSpPr>
        <p:spPr>
          <a:xfrm>
            <a:off x="6516216" y="5579948"/>
            <a:ext cx="792088" cy="369332"/>
          </a:xfrm>
          <a:prstGeom prst="rect">
            <a:avLst/>
          </a:prstGeom>
          <a:noFill/>
        </p:spPr>
        <p:txBody>
          <a:bodyPr wrap="square" rtlCol="0">
            <a:spAutoFit/>
          </a:bodyPr>
          <a:lstStyle/>
          <a:p>
            <a:r>
              <a:rPr lang="en-GB" dirty="0"/>
              <a:t> </a:t>
            </a:r>
            <a:r>
              <a:rPr lang="en-GB" dirty="0" smtClean="0"/>
              <a:t>80      </a:t>
            </a:r>
            <a:endParaRPr lang="en-GB" dirty="0"/>
          </a:p>
        </p:txBody>
      </p:sp>
      <p:sp>
        <p:nvSpPr>
          <p:cNvPr id="35" name="TextBox 34"/>
          <p:cNvSpPr txBox="1"/>
          <p:nvPr/>
        </p:nvSpPr>
        <p:spPr>
          <a:xfrm>
            <a:off x="7308304" y="5579948"/>
            <a:ext cx="792088" cy="369332"/>
          </a:xfrm>
          <a:prstGeom prst="rect">
            <a:avLst/>
          </a:prstGeom>
          <a:noFill/>
        </p:spPr>
        <p:txBody>
          <a:bodyPr wrap="square" rtlCol="0">
            <a:spAutoFit/>
          </a:bodyPr>
          <a:lstStyle/>
          <a:p>
            <a:r>
              <a:rPr lang="en-GB" dirty="0"/>
              <a:t> </a:t>
            </a:r>
            <a:r>
              <a:rPr lang="en-GB" dirty="0" smtClean="0"/>
              <a:t>90      </a:t>
            </a:r>
            <a:endParaRPr lang="en-GB" dirty="0"/>
          </a:p>
        </p:txBody>
      </p:sp>
      <p:sp>
        <p:nvSpPr>
          <p:cNvPr id="36" name="TextBox 35"/>
          <p:cNvSpPr txBox="1"/>
          <p:nvPr/>
        </p:nvSpPr>
        <p:spPr>
          <a:xfrm>
            <a:off x="7884368" y="5579948"/>
            <a:ext cx="792088" cy="369332"/>
          </a:xfrm>
          <a:prstGeom prst="rect">
            <a:avLst/>
          </a:prstGeom>
          <a:noFill/>
        </p:spPr>
        <p:txBody>
          <a:bodyPr wrap="square" rtlCol="0">
            <a:spAutoFit/>
          </a:bodyPr>
          <a:lstStyle/>
          <a:p>
            <a:r>
              <a:rPr lang="en-GB" dirty="0"/>
              <a:t> </a:t>
            </a:r>
            <a:r>
              <a:rPr lang="en-GB" dirty="0" smtClean="0"/>
              <a:t>100      </a:t>
            </a:r>
            <a:endParaRPr lang="en-GB" dirty="0"/>
          </a:p>
        </p:txBody>
      </p:sp>
      <p:sp>
        <p:nvSpPr>
          <p:cNvPr id="37" name="TextBox 36"/>
          <p:cNvSpPr txBox="1"/>
          <p:nvPr/>
        </p:nvSpPr>
        <p:spPr>
          <a:xfrm>
            <a:off x="2195736" y="620688"/>
            <a:ext cx="5616624" cy="646331"/>
          </a:xfrm>
          <a:prstGeom prst="rect">
            <a:avLst/>
          </a:prstGeom>
          <a:noFill/>
        </p:spPr>
        <p:txBody>
          <a:bodyPr wrap="square" rtlCol="0">
            <a:spAutoFit/>
          </a:bodyPr>
          <a:lstStyle/>
          <a:p>
            <a:r>
              <a:rPr lang="en-GB" sz="3600" b="1" dirty="0" smtClean="0"/>
              <a:t>Progressive Mean</a:t>
            </a:r>
            <a:endParaRPr lang="en-GB" sz="3600" b="1" dirty="0"/>
          </a:p>
        </p:txBody>
      </p:sp>
      <p:sp>
        <p:nvSpPr>
          <p:cNvPr id="38" name="TextBox 37"/>
          <p:cNvSpPr txBox="1"/>
          <p:nvPr/>
        </p:nvSpPr>
        <p:spPr>
          <a:xfrm>
            <a:off x="1475656" y="1412776"/>
            <a:ext cx="6336704" cy="369332"/>
          </a:xfrm>
          <a:prstGeom prst="rect">
            <a:avLst/>
          </a:prstGeom>
          <a:noFill/>
        </p:spPr>
        <p:txBody>
          <a:bodyPr wrap="square" rtlCol="0">
            <a:spAutoFit/>
          </a:bodyPr>
          <a:lstStyle/>
          <a:p>
            <a:r>
              <a:rPr lang="en-GB" dirty="0" smtClean="0"/>
              <a:t>Data:  80, 10, 30, 40, 50, 45, 30, 35, 40, 40, …. </a:t>
            </a:r>
            <a:endParaRPr lang="en-GB" dirty="0"/>
          </a:p>
        </p:txBody>
      </p:sp>
      <p:cxnSp>
        <p:nvCxnSpPr>
          <p:cNvPr id="40" name="Straight Arrow Connector 39"/>
          <p:cNvCxnSpPr/>
          <p:nvPr/>
        </p:nvCxnSpPr>
        <p:spPr>
          <a:xfrm flipV="1">
            <a:off x="4572000" y="4077072"/>
            <a:ext cx="0" cy="72008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073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Questions</a:t>
            </a:r>
            <a:endParaRPr lang="en-GB" dirty="0">
              <a:solidFill>
                <a:srgbClr val="0000FF"/>
              </a:solidFill>
            </a:endParaRPr>
          </a:p>
        </p:txBody>
      </p:sp>
      <p:sp>
        <p:nvSpPr>
          <p:cNvPr id="3" name="Content Placeholder 2"/>
          <p:cNvSpPr>
            <a:spLocks noGrp="1"/>
          </p:cNvSpPr>
          <p:nvPr>
            <p:ph idx="1"/>
          </p:nvPr>
        </p:nvSpPr>
        <p:spPr/>
        <p:txBody>
          <a:bodyPr>
            <a:normAutofit lnSpcReduction="10000"/>
          </a:bodyPr>
          <a:lstStyle/>
          <a:p>
            <a:r>
              <a:rPr lang="en-GB" dirty="0" smtClean="0">
                <a:solidFill>
                  <a:srgbClr val="0000FF"/>
                </a:solidFill>
              </a:rPr>
              <a:t>Why measure ?</a:t>
            </a:r>
          </a:p>
          <a:p>
            <a:endParaRPr lang="en-GB" dirty="0">
              <a:solidFill>
                <a:srgbClr val="0000FF"/>
              </a:solidFill>
            </a:endParaRPr>
          </a:p>
          <a:p>
            <a:r>
              <a:rPr lang="en-GB" dirty="0" smtClean="0">
                <a:solidFill>
                  <a:srgbClr val="0000FF"/>
                </a:solidFill>
              </a:rPr>
              <a:t>What do you want to measure ?</a:t>
            </a:r>
          </a:p>
          <a:p>
            <a:endParaRPr lang="en-GB" dirty="0">
              <a:solidFill>
                <a:srgbClr val="0000FF"/>
              </a:solidFill>
            </a:endParaRPr>
          </a:p>
          <a:p>
            <a:r>
              <a:rPr lang="en-GB" dirty="0" smtClean="0">
                <a:solidFill>
                  <a:srgbClr val="0000FF"/>
                </a:solidFill>
              </a:rPr>
              <a:t>How do we measure ?</a:t>
            </a:r>
          </a:p>
          <a:p>
            <a:endParaRPr lang="en-GB" dirty="0">
              <a:solidFill>
                <a:srgbClr val="0000FF"/>
              </a:solidFill>
            </a:endParaRPr>
          </a:p>
          <a:p>
            <a:r>
              <a:rPr lang="en-GB" dirty="0" smtClean="0">
                <a:solidFill>
                  <a:srgbClr val="0000FF"/>
                </a:solidFill>
              </a:rPr>
              <a:t>Are the results unbiased, precise, accurate, valid, meaningful ?</a:t>
            </a:r>
            <a:endParaRPr lang="en-GB" dirty="0">
              <a:solidFill>
                <a:srgbClr val="0000FF"/>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188640"/>
            <a:ext cx="8477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184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23528" y="6093296"/>
                <a:ext cx="7776864" cy="369332"/>
              </a:xfrm>
              <a:prstGeom prst="rect">
                <a:avLst/>
              </a:prstGeom>
              <a:noFill/>
            </p:spPr>
            <p:txBody>
              <a:bodyPr wrap="square" rtlCol="0">
                <a:spAutoFit/>
              </a:bodyPr>
              <a:lstStyle/>
              <a:p>
                <a:r>
                  <a:rPr lang="en-GB" dirty="0" smtClean="0"/>
                  <a:t>Sampling: </a:t>
                </a:r>
                <a14:m>
                  <m:oMath xmlns:m="http://schemas.openxmlformats.org/officeDocument/2006/math">
                    <m:r>
                      <a:rPr lang="en-GB" i="1" smtClean="0">
                        <a:latin typeface="Cambria Math"/>
                        <a:ea typeface="Cambria Math"/>
                      </a:rPr>
                      <m:t>≤</m:t>
                    </m:r>
                    <m:r>
                      <a:rPr lang="en-GB" b="0" i="1" smtClean="0">
                        <a:latin typeface="Cambria Math"/>
                        <a:ea typeface="Cambria Math"/>
                      </a:rPr>
                      <m:t>1, </m:t>
                    </m:r>
                    <m:r>
                      <a:rPr lang="en-GB" b="0" i="1" smtClean="0">
                        <a:latin typeface="Cambria Math"/>
                        <a:ea typeface="Cambria Math"/>
                      </a:rPr>
                      <m:t>𝑅𝑆𝐸</m:t>
                    </m:r>
                    <m:r>
                      <a:rPr lang="en-GB" b="0" i="1" smtClean="0">
                        <a:latin typeface="Cambria Math"/>
                        <a:ea typeface="Cambria Math"/>
                      </a:rPr>
                      <m:t>, </m:t>
                    </m:r>
                    <m:r>
                      <a:rPr lang="en-GB" b="0" i="1" smtClean="0">
                        <a:latin typeface="Cambria Math"/>
                        <a:ea typeface="Cambria Math"/>
                      </a:rPr>
                      <m:t>𝑃𝑟𝑜𝑔</m:t>
                    </m:r>
                    <m:r>
                      <a:rPr lang="en-GB" b="0" i="1" smtClean="0">
                        <a:latin typeface="Cambria Math"/>
                        <a:ea typeface="Cambria Math"/>
                      </a:rPr>
                      <m:t>. </m:t>
                    </m:r>
                    <m:r>
                      <a:rPr lang="en-GB" b="0" i="1" smtClean="0">
                        <a:latin typeface="Cambria Math"/>
                        <a:ea typeface="Cambria Math"/>
                      </a:rPr>
                      <m:t>𝑀𝑒𝑎𝑛</m:t>
                    </m:r>
                  </m:oMath>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323528" y="6093296"/>
                <a:ext cx="7776864" cy="369332"/>
              </a:xfrm>
              <a:prstGeom prst="rect">
                <a:avLst/>
              </a:prstGeom>
              <a:blipFill rotWithShape="1">
                <a:blip r:embed="rId3"/>
                <a:stretch>
                  <a:fillRect l="-627" t="-8333" b="-26667"/>
                </a:stretch>
              </a:blipFill>
            </p:spPr>
            <p:txBody>
              <a:bodyPr/>
              <a:lstStyle/>
              <a:p>
                <a:r>
                  <a:rPr lang="en-GB">
                    <a:noFill/>
                  </a:rPr>
                  <a:t> </a:t>
                </a:r>
              </a:p>
            </p:txBody>
          </p:sp>
        </mc:Fallback>
      </mc:AlternateContent>
      <p:pic>
        <p:nvPicPr>
          <p:cNvPr id="6" name="Picture 3" descr="C:\Users\hfa33\Documents\Histology\2012musetfinal51\T310k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80" t="8540" r="4065" b="5595"/>
          <a:stretch/>
        </p:blipFill>
        <p:spPr bwMode="auto">
          <a:xfrm>
            <a:off x="179512" y="1412776"/>
            <a:ext cx="4234358" cy="388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91680" y="2636912"/>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4586114" y="260648"/>
            <a:ext cx="4378374" cy="4983981"/>
            <a:chOff x="4586114" y="260648"/>
            <a:chExt cx="4378374" cy="4983981"/>
          </a:xfrm>
        </p:grpSpPr>
        <p:sp>
          <p:nvSpPr>
            <p:cNvPr id="4" name="TextBox 3"/>
            <p:cNvSpPr txBox="1"/>
            <p:nvPr/>
          </p:nvSpPr>
          <p:spPr>
            <a:xfrm>
              <a:off x="4644008" y="260648"/>
              <a:ext cx="4320480" cy="646331"/>
            </a:xfrm>
            <a:prstGeom prst="rect">
              <a:avLst/>
            </a:prstGeom>
            <a:solidFill>
              <a:srgbClr val="92D050"/>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dirty="0" smtClean="0"/>
                <a:t>Skeletal Muscle – Zonal Oblique Sector Analysis Method (ZOSAM)</a:t>
              </a:r>
              <a:endParaRPr lang="en-GB" dirty="0"/>
            </a:p>
          </p:txBody>
        </p:sp>
        <p:pic>
          <p:nvPicPr>
            <p:cNvPr id="11" name="Picture 3" descr="C:\Users\hfa33\Documents\Histology\2012musetfinal51\T310k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80" t="8540" r="4065" b="5595"/>
            <a:stretch/>
          </p:blipFill>
          <p:spPr bwMode="auto">
            <a:xfrm>
              <a:off x="4586114" y="1356198"/>
              <a:ext cx="4234358" cy="388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2411760" y="3876478"/>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07504" y="3300414"/>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27784" y="1844824"/>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4355976" y="2852936"/>
            <a:ext cx="4752528" cy="848666"/>
            <a:chOff x="4355976" y="2852936"/>
            <a:chExt cx="4752528" cy="848666"/>
          </a:xfrm>
        </p:grpSpPr>
        <p:sp>
          <p:nvSpPr>
            <p:cNvPr id="15" name="Rectangle 14"/>
            <p:cNvSpPr/>
            <p:nvPr/>
          </p:nvSpPr>
          <p:spPr>
            <a:xfrm>
              <a:off x="4355976"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148064"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940152"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732240"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524328"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316416" y="2852936"/>
              <a:ext cx="792088" cy="848666"/>
            </a:xfrm>
            <a:prstGeom prst="rect">
              <a:avLst/>
            </a:prstGeom>
            <a:solidFill>
              <a:schemeClr val="tx2">
                <a:lumMod val="40000"/>
                <a:lumOff val="6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4716016" y="2852934"/>
            <a:ext cx="3996443" cy="848668"/>
            <a:chOff x="4716017" y="2852934"/>
            <a:chExt cx="3888432" cy="848668"/>
          </a:xfrm>
        </p:grpSpPr>
        <p:sp>
          <p:nvSpPr>
            <p:cNvPr id="22" name="Isosceles Triangle 21"/>
            <p:cNvSpPr/>
            <p:nvPr/>
          </p:nvSpPr>
          <p:spPr>
            <a:xfrm rot="16200000">
              <a:off x="7208007" y="2305161"/>
              <a:ext cx="848667" cy="1944216"/>
            </a:xfrm>
            <a:prstGeom prst="triangle">
              <a:avLst/>
            </a:prstGeom>
            <a:solidFill>
              <a:schemeClr val="accent6">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rot="5400000" flipH="1">
              <a:off x="5263790" y="2305161"/>
              <a:ext cx="848667" cy="1944214"/>
            </a:xfrm>
            <a:prstGeom prst="triangle">
              <a:avLst/>
            </a:prstGeom>
            <a:solidFill>
              <a:schemeClr val="accent6">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p:cNvSpPr txBox="1"/>
          <p:nvPr/>
        </p:nvSpPr>
        <p:spPr>
          <a:xfrm>
            <a:off x="1691680" y="5301208"/>
            <a:ext cx="821035" cy="707886"/>
          </a:xfrm>
          <a:prstGeom prst="rect">
            <a:avLst/>
          </a:prstGeom>
          <a:noFill/>
        </p:spPr>
        <p:txBody>
          <a:bodyPr wrap="square" rtlCol="0">
            <a:spAutoFit/>
          </a:bodyPr>
          <a:lstStyle/>
          <a:p>
            <a:r>
              <a:rPr lang="en-GB" sz="4000" b="1" dirty="0" smtClean="0">
                <a:solidFill>
                  <a:srgbClr val="FF0000"/>
                </a:solidFill>
              </a:rPr>
              <a:t>x</a:t>
            </a:r>
            <a:endParaRPr lang="en-GB" sz="4000" b="1" dirty="0">
              <a:solidFill>
                <a:srgbClr val="FF0000"/>
              </a:solidFill>
            </a:endParaRPr>
          </a:p>
        </p:txBody>
      </p:sp>
      <p:sp>
        <p:nvSpPr>
          <p:cNvPr id="26" name="TextBox 25"/>
          <p:cNvSpPr txBox="1"/>
          <p:nvPr/>
        </p:nvSpPr>
        <p:spPr>
          <a:xfrm>
            <a:off x="107504" y="260648"/>
            <a:ext cx="4320480" cy="646331"/>
          </a:xfrm>
          <a:prstGeom prst="rect">
            <a:avLst/>
          </a:prstGeom>
          <a:solidFill>
            <a:srgbClr val="FF0000"/>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dirty="0" smtClean="0"/>
              <a:t>Skeletal Muscle – Random Sampling Micrographs at x18,000</a:t>
            </a:r>
            <a:endParaRPr lang="en-GB" dirty="0"/>
          </a:p>
        </p:txBody>
      </p:sp>
      <mc:AlternateContent xmlns:mc="http://schemas.openxmlformats.org/markup-compatibility/2006" xmlns:a14="http://schemas.microsoft.com/office/drawing/2010/main">
        <mc:Choice Requires="a14">
          <p:sp>
            <p:nvSpPr>
              <p:cNvPr id="27" name="TextBox 26"/>
              <p:cNvSpPr txBox="1"/>
              <p:nvPr/>
            </p:nvSpPr>
            <p:spPr>
              <a:xfrm>
                <a:off x="5616116" y="5474039"/>
                <a:ext cx="1764196" cy="4891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0" i="0" smtClean="0">
                          <a:solidFill>
                            <a:srgbClr val="00B050"/>
                          </a:solidFill>
                          <a:latin typeface="Cambria Math"/>
                          <a:ea typeface="Cambria Math"/>
                        </a:rPr>
                        <m:t>√</m:t>
                      </m:r>
                    </m:oMath>
                  </m:oMathPara>
                </a14:m>
                <a:endParaRPr lang="en-GB" sz="2400" dirty="0">
                  <a:solidFill>
                    <a:srgbClr val="00B05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16116" y="5474039"/>
                <a:ext cx="1764196" cy="489173"/>
              </a:xfrm>
              <a:prstGeom prst="rect">
                <a:avLst/>
              </a:prstGeom>
              <a:blipFill rotWithShape="1">
                <a:blip r:embed="rId5"/>
                <a:stretch>
                  <a:fillRect/>
                </a:stretch>
              </a:blipFill>
            </p:spPr>
            <p:txBody>
              <a:bodyPr/>
              <a:lstStyle/>
              <a:p>
                <a:r>
                  <a:rPr lang="en-GB">
                    <a:noFill/>
                  </a:rPr>
                  <a:t> </a:t>
                </a:r>
              </a:p>
            </p:txBody>
          </p:sp>
        </mc:Fallback>
      </mc:AlternateContent>
      <p:grpSp>
        <p:nvGrpSpPr>
          <p:cNvPr id="28" name="Group 27"/>
          <p:cNvGrpSpPr/>
          <p:nvPr/>
        </p:nvGrpSpPr>
        <p:grpSpPr>
          <a:xfrm>
            <a:off x="4716016" y="5820692"/>
            <a:ext cx="3996443" cy="848668"/>
            <a:chOff x="4716017" y="2852934"/>
            <a:chExt cx="3888432" cy="848668"/>
          </a:xfrm>
        </p:grpSpPr>
        <p:sp>
          <p:nvSpPr>
            <p:cNvPr id="29" name="Isosceles Triangle 28"/>
            <p:cNvSpPr/>
            <p:nvPr/>
          </p:nvSpPr>
          <p:spPr>
            <a:xfrm rot="16200000">
              <a:off x="7208007" y="2305161"/>
              <a:ext cx="848667" cy="1944216"/>
            </a:xfrm>
            <a:prstGeom prst="triangle">
              <a:avLst/>
            </a:prstGeom>
            <a:solidFill>
              <a:schemeClr val="accent6">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rot="5400000" flipH="1">
              <a:off x="5263790" y="2305161"/>
              <a:ext cx="848667" cy="1944214"/>
            </a:xfrm>
            <a:prstGeom prst="triangle">
              <a:avLst/>
            </a:prstGeom>
            <a:solidFill>
              <a:schemeClr val="accent6">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4734136" y="5829634"/>
            <a:ext cx="3965168" cy="914400"/>
            <a:chOff x="4734136" y="5829634"/>
            <a:chExt cx="3965168" cy="914400"/>
          </a:xfrm>
        </p:grpSpPr>
        <p:grpSp>
          <p:nvGrpSpPr>
            <p:cNvPr id="8" name="Group 7"/>
            <p:cNvGrpSpPr/>
            <p:nvPr/>
          </p:nvGrpSpPr>
          <p:grpSpPr>
            <a:xfrm>
              <a:off x="7139826" y="5829634"/>
              <a:ext cx="1559478" cy="914400"/>
              <a:chOff x="7139826" y="5829634"/>
              <a:chExt cx="1559478" cy="914400"/>
            </a:xfrm>
          </p:grpSpPr>
          <p:sp>
            <p:nvSpPr>
              <p:cNvPr id="3" name="Arc 2"/>
              <p:cNvSpPr/>
              <p:nvPr/>
            </p:nvSpPr>
            <p:spPr>
              <a:xfrm rot="498175">
                <a:off x="7799204" y="5829634"/>
                <a:ext cx="900100" cy="914400"/>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498175">
                <a:off x="7573466" y="5897682"/>
                <a:ext cx="780418" cy="737209"/>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rot="498175">
                <a:off x="7399816" y="5991420"/>
                <a:ext cx="569479" cy="549177"/>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rot="498175">
                <a:off x="7139826" y="6075218"/>
                <a:ext cx="408246" cy="354719"/>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4" name="Group 33"/>
            <p:cNvGrpSpPr/>
            <p:nvPr/>
          </p:nvGrpSpPr>
          <p:grpSpPr>
            <a:xfrm flipH="1">
              <a:off x="4734136" y="5829634"/>
              <a:ext cx="1559478" cy="914400"/>
              <a:chOff x="7139826" y="5829634"/>
              <a:chExt cx="1559478" cy="914400"/>
            </a:xfrm>
          </p:grpSpPr>
          <p:sp>
            <p:nvSpPr>
              <p:cNvPr id="35" name="Arc 34"/>
              <p:cNvSpPr/>
              <p:nvPr/>
            </p:nvSpPr>
            <p:spPr>
              <a:xfrm rot="498175">
                <a:off x="7799204" y="5829634"/>
                <a:ext cx="900100" cy="914400"/>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rot="498175">
                <a:off x="7573466" y="5897682"/>
                <a:ext cx="780418" cy="737209"/>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rot="498175">
                <a:off x="7399816" y="5991420"/>
                <a:ext cx="569479" cy="549177"/>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rot="498175">
                <a:off x="7139826" y="6075218"/>
                <a:ext cx="408246" cy="354719"/>
              </a:xfrm>
              <a:prstGeom prst="arc">
                <a:avLst>
                  <a:gd name="adj1" fmla="val 17410228"/>
                  <a:gd name="adj2" fmla="val 2446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10" name="Group 9"/>
          <p:cNvGrpSpPr/>
          <p:nvPr/>
        </p:nvGrpSpPr>
        <p:grpSpPr>
          <a:xfrm>
            <a:off x="4714537" y="6074764"/>
            <a:ext cx="4207194" cy="371419"/>
            <a:chOff x="4714537" y="6074764"/>
            <a:chExt cx="4207194" cy="371419"/>
          </a:xfrm>
        </p:grpSpPr>
        <p:sp>
          <p:nvSpPr>
            <p:cNvPr id="9" name="TextBox 8"/>
            <p:cNvSpPr txBox="1"/>
            <p:nvPr/>
          </p:nvSpPr>
          <p:spPr>
            <a:xfrm>
              <a:off x="4714537" y="6074764"/>
              <a:ext cx="1773810" cy="369332"/>
            </a:xfrm>
            <a:prstGeom prst="rect">
              <a:avLst/>
            </a:prstGeom>
            <a:noFill/>
          </p:spPr>
          <p:txBody>
            <a:bodyPr wrap="square" rtlCol="0">
              <a:spAutoFit/>
            </a:bodyPr>
            <a:lstStyle/>
            <a:p>
              <a:r>
                <a:rPr lang="en-GB" dirty="0" smtClean="0"/>
                <a:t>Z1   Z2   Z3    Z4</a:t>
              </a:r>
              <a:endParaRPr lang="en-GB" dirty="0"/>
            </a:p>
          </p:txBody>
        </p:sp>
        <p:sp>
          <p:nvSpPr>
            <p:cNvPr id="39" name="TextBox 38"/>
            <p:cNvSpPr txBox="1"/>
            <p:nvPr/>
          </p:nvSpPr>
          <p:spPr>
            <a:xfrm>
              <a:off x="7147921" y="6076851"/>
              <a:ext cx="1773810" cy="369332"/>
            </a:xfrm>
            <a:prstGeom prst="rect">
              <a:avLst/>
            </a:prstGeom>
            <a:noFill/>
          </p:spPr>
          <p:txBody>
            <a:bodyPr wrap="square" rtlCol="0">
              <a:spAutoFit/>
            </a:bodyPr>
            <a:lstStyle/>
            <a:p>
              <a:r>
                <a:rPr lang="en-GB" dirty="0" smtClean="0"/>
                <a:t>Z4   Z3   Z2    Z1</a:t>
              </a:r>
              <a:endParaRPr lang="en-GB" dirty="0"/>
            </a:p>
          </p:txBody>
        </p:sp>
      </p:grpSp>
      <p:sp>
        <p:nvSpPr>
          <p:cNvPr id="41" name="TextBox 40"/>
          <p:cNvSpPr txBox="1"/>
          <p:nvPr/>
        </p:nvSpPr>
        <p:spPr>
          <a:xfrm>
            <a:off x="5766613" y="6521127"/>
            <a:ext cx="2011259" cy="369332"/>
          </a:xfrm>
          <a:prstGeom prst="rect">
            <a:avLst/>
          </a:prstGeom>
          <a:noFill/>
        </p:spPr>
        <p:txBody>
          <a:bodyPr wrap="square" rtlCol="0">
            <a:spAutoFit/>
          </a:bodyPr>
          <a:lstStyle/>
          <a:p>
            <a:r>
              <a:rPr lang="en-GB" i="1" dirty="0" smtClean="0"/>
              <a:t>Mahon et al, 1973</a:t>
            </a:r>
            <a:endParaRPr lang="en-GB" i="1" dirty="0"/>
          </a:p>
        </p:txBody>
      </p:sp>
    </p:spTree>
    <p:extLst>
      <p:ext uri="{BB962C8B-B14F-4D97-AF65-F5344CB8AC3E}">
        <p14:creationId xmlns:p14="http://schemas.microsoft.com/office/powerpoint/2010/main" val="37020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Which Method ?</a:t>
            </a:r>
            <a:endParaRPr lang="en-GB" dirty="0">
              <a:solidFill>
                <a:srgbClr val="0000FF"/>
              </a:solidFill>
            </a:endParaRPr>
          </a:p>
        </p:txBody>
      </p:sp>
      <p:sp>
        <p:nvSpPr>
          <p:cNvPr id="3" name="Content Placeholder 2"/>
          <p:cNvSpPr>
            <a:spLocks noGrp="1"/>
          </p:cNvSpPr>
          <p:nvPr>
            <p:ph idx="1"/>
          </p:nvPr>
        </p:nvSpPr>
        <p:spPr/>
        <p:txBody>
          <a:bodyPr/>
          <a:lstStyle/>
          <a:p>
            <a:r>
              <a:rPr lang="en-GB" dirty="0" err="1" smtClean="0"/>
              <a:t>Morphometry</a:t>
            </a:r>
            <a:endParaRPr lang="en-GB" dirty="0" smtClean="0"/>
          </a:p>
          <a:p>
            <a:pPr lvl="2"/>
            <a:r>
              <a:rPr lang="en-GB" dirty="0"/>
              <a:t>d</a:t>
            </a:r>
            <a:r>
              <a:rPr lang="en-GB" dirty="0" smtClean="0"/>
              <a:t>irect </a:t>
            </a:r>
            <a:r>
              <a:rPr lang="en-GB" dirty="0"/>
              <a:t>m</a:t>
            </a:r>
            <a:r>
              <a:rPr lang="en-GB" dirty="0" smtClean="0"/>
              <a:t>easurement of structures</a:t>
            </a:r>
          </a:p>
          <a:p>
            <a:r>
              <a:rPr lang="en-GB" dirty="0" smtClean="0"/>
              <a:t>Stereology</a:t>
            </a:r>
          </a:p>
          <a:p>
            <a:pPr lvl="2"/>
            <a:r>
              <a:rPr lang="en-GB" dirty="0"/>
              <a:t>e</a:t>
            </a:r>
            <a:r>
              <a:rPr lang="en-GB" dirty="0" smtClean="0"/>
              <a:t>xtrapolation from 2D to 3D using simple counting methods</a:t>
            </a:r>
          </a:p>
          <a:p>
            <a:r>
              <a:rPr lang="en-GB" dirty="0" smtClean="0"/>
              <a:t>Image Analysis</a:t>
            </a:r>
          </a:p>
          <a:p>
            <a:pPr lvl="2"/>
            <a:r>
              <a:rPr lang="en-GB" dirty="0"/>
              <a:t>c</a:t>
            </a:r>
            <a:r>
              <a:rPr lang="en-GB" dirty="0" smtClean="0"/>
              <a:t>ombination of above using digital imaging and computers in manual or automatic modes</a:t>
            </a:r>
            <a:endParaRPr lang="en-GB" dirty="0"/>
          </a:p>
          <a:p>
            <a:pPr lvl="2"/>
            <a:r>
              <a:rPr lang="en-GB" dirty="0"/>
              <a:t>p</a:t>
            </a:r>
            <a:r>
              <a:rPr lang="en-GB" dirty="0" smtClean="0"/>
              <a:t>lus data presentation and analysis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1916832"/>
            <a:ext cx="9810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212976"/>
            <a:ext cx="971600" cy="80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www.microm.co.uk/files/3413/0808/5807/sperm_analysis_sca_img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725144"/>
            <a:ext cx="1381695" cy="97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79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Morphometry</a:t>
            </a:r>
            <a:r>
              <a:rPr lang="en-GB" dirty="0" smtClean="0">
                <a:solidFill>
                  <a:srgbClr val="0000FF"/>
                </a:solidFill>
              </a:rPr>
              <a:t> 1</a:t>
            </a:r>
            <a:endParaRPr lang="en-GB" dirty="0">
              <a:solidFill>
                <a:srgbClr val="0000FF"/>
              </a:solidFill>
            </a:endParaRPr>
          </a:p>
        </p:txBody>
      </p:sp>
      <p:sp>
        <p:nvSpPr>
          <p:cNvPr id="3" name="Content Placeholder 2"/>
          <p:cNvSpPr>
            <a:spLocks noGrp="1"/>
          </p:cNvSpPr>
          <p:nvPr>
            <p:ph idx="1"/>
          </p:nvPr>
        </p:nvSpPr>
        <p:spPr/>
        <p:txBody>
          <a:bodyPr/>
          <a:lstStyle/>
          <a:p>
            <a:r>
              <a:rPr lang="en-GB" dirty="0" smtClean="0"/>
              <a:t>Magnification calibration</a:t>
            </a:r>
          </a:p>
          <a:p>
            <a:pPr lvl="2"/>
            <a:r>
              <a:rPr lang="en-GB" dirty="0" smtClean="0"/>
              <a:t>Known Objects, </a:t>
            </a:r>
            <a:r>
              <a:rPr lang="en-GB" dirty="0" err="1" smtClean="0"/>
              <a:t>Graticules</a:t>
            </a:r>
            <a:r>
              <a:rPr lang="en-GB" dirty="0" smtClean="0"/>
              <a:t>, Beads, Crystals, Hysteresis, Axes (printing, distortion)</a:t>
            </a:r>
          </a:p>
          <a:p>
            <a:r>
              <a:rPr lang="en-GB" dirty="0" smtClean="0"/>
              <a:t>Section Thickness</a:t>
            </a:r>
          </a:p>
          <a:p>
            <a:pPr lvl="2"/>
            <a:r>
              <a:rPr lang="en-GB" dirty="0" smtClean="0"/>
              <a:t>Weigh, </a:t>
            </a:r>
            <a:r>
              <a:rPr lang="en-GB" dirty="0" err="1" smtClean="0"/>
              <a:t>Calipers</a:t>
            </a:r>
            <a:r>
              <a:rPr lang="en-GB" dirty="0" smtClean="0"/>
              <a:t>, </a:t>
            </a:r>
            <a:r>
              <a:rPr lang="en-GB" dirty="0" err="1" smtClean="0"/>
              <a:t>Inteferometry</a:t>
            </a:r>
            <a:r>
              <a:rPr lang="en-GB" dirty="0" smtClean="0"/>
              <a:t>; Holmes effect</a:t>
            </a:r>
          </a:p>
          <a:p>
            <a:r>
              <a:rPr lang="en-GB" dirty="0" smtClean="0"/>
              <a:t>Preparation effects</a:t>
            </a:r>
          </a:p>
          <a:p>
            <a:pPr lvl="2"/>
            <a:r>
              <a:rPr lang="en-GB" dirty="0" smtClean="0"/>
              <a:t>Fixation, dehydration, embedding, sectioning, staining</a:t>
            </a:r>
          </a:p>
          <a:p>
            <a:r>
              <a:rPr lang="en-GB" dirty="0" smtClean="0"/>
              <a:t>Equipment &amp; Time available / Costs</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04664"/>
            <a:ext cx="9810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1223" b="37554"/>
          <a:stretch/>
        </p:blipFill>
        <p:spPr bwMode="auto">
          <a:xfrm>
            <a:off x="5436096" y="1556792"/>
            <a:ext cx="2143125" cy="66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
        <p:nvSpPr>
          <p:cNvPr id="4" name="TextBox 3"/>
          <p:cNvSpPr txBox="1"/>
          <p:nvPr/>
        </p:nvSpPr>
        <p:spPr>
          <a:xfrm>
            <a:off x="3347864" y="1124744"/>
            <a:ext cx="2376264" cy="369332"/>
          </a:xfrm>
          <a:prstGeom prst="rect">
            <a:avLst/>
          </a:prstGeom>
          <a:noFill/>
        </p:spPr>
        <p:txBody>
          <a:bodyPr wrap="square" rtlCol="0">
            <a:spAutoFit/>
          </a:bodyPr>
          <a:lstStyle/>
          <a:p>
            <a:r>
              <a:rPr lang="en-GB" dirty="0" smtClean="0">
                <a:solidFill>
                  <a:srgbClr val="FF0000"/>
                </a:solidFill>
              </a:rPr>
              <a:t>Measurement of Form</a:t>
            </a:r>
            <a:endParaRPr lang="en-GB" dirty="0">
              <a:solidFill>
                <a:srgbClr val="FF0000"/>
              </a:solidFill>
            </a:endParaRPr>
          </a:p>
        </p:txBody>
      </p:sp>
    </p:spTree>
    <p:extLst>
      <p:ext uri="{BB962C8B-B14F-4D97-AF65-F5344CB8AC3E}">
        <p14:creationId xmlns:p14="http://schemas.microsoft.com/office/powerpoint/2010/main" val="976129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00FF"/>
                </a:solidFill>
              </a:rPr>
              <a:t>Tissue Preparation Effects</a:t>
            </a:r>
            <a:endParaRPr lang="en-GB" sz="3600" dirty="0">
              <a:solidFill>
                <a:srgbClr val="0000FF"/>
              </a:solidFill>
            </a:endParaRPr>
          </a:p>
        </p:txBody>
      </p:sp>
      <p:sp>
        <p:nvSpPr>
          <p:cNvPr id="3" name="Content Placeholder 2"/>
          <p:cNvSpPr>
            <a:spLocks noGrp="1"/>
          </p:cNvSpPr>
          <p:nvPr>
            <p:ph idx="1"/>
          </p:nvPr>
        </p:nvSpPr>
        <p:spPr/>
        <p:txBody>
          <a:bodyPr>
            <a:normAutofit fontScale="85000" lnSpcReduction="20000"/>
          </a:bodyPr>
          <a:lstStyle/>
          <a:p>
            <a:r>
              <a:rPr lang="en-GB" dirty="0" smtClean="0"/>
              <a:t>Fixation Effects  </a:t>
            </a:r>
            <a:r>
              <a:rPr lang="en-GB" sz="1600" dirty="0" smtClean="0"/>
              <a:t>(</a:t>
            </a:r>
            <a:r>
              <a:rPr lang="en-GB" sz="1600" dirty="0" err="1" smtClean="0"/>
              <a:t>Sissons</a:t>
            </a:r>
            <a:r>
              <a:rPr lang="en-GB" sz="1600" dirty="0" smtClean="0"/>
              <a:t>, </a:t>
            </a:r>
            <a:r>
              <a:rPr lang="en-GB" sz="1600" dirty="0" err="1" smtClean="0"/>
              <a:t>Goldspink</a:t>
            </a:r>
            <a:r>
              <a:rPr lang="en-GB" sz="1600" dirty="0" smtClean="0"/>
              <a:t>, Strickland 1960s, 1970s)</a:t>
            </a:r>
            <a:endParaRPr lang="en-GB" dirty="0" smtClean="0"/>
          </a:p>
          <a:p>
            <a:pPr lvl="2"/>
            <a:r>
              <a:rPr lang="en-GB" dirty="0" err="1" smtClean="0"/>
              <a:t>Flemmings</a:t>
            </a:r>
            <a:r>
              <a:rPr lang="en-GB" dirty="0" smtClean="0"/>
              <a:t>		- 3-15%</a:t>
            </a:r>
          </a:p>
          <a:p>
            <a:pPr lvl="2"/>
            <a:r>
              <a:rPr lang="en-GB" dirty="0" err="1" smtClean="0"/>
              <a:t>Carnoys</a:t>
            </a:r>
            <a:r>
              <a:rPr lang="en-GB" dirty="0" smtClean="0"/>
              <a:t>		-19-36%</a:t>
            </a:r>
          </a:p>
          <a:p>
            <a:pPr lvl="2"/>
            <a:r>
              <a:rPr lang="en-GB" dirty="0" err="1" smtClean="0"/>
              <a:t>Bouins</a:t>
            </a:r>
            <a:r>
              <a:rPr lang="en-GB" dirty="0" smtClean="0"/>
              <a:t>		-23%</a:t>
            </a:r>
          </a:p>
          <a:p>
            <a:pPr lvl="2"/>
            <a:r>
              <a:rPr lang="en-GB" dirty="0" smtClean="0"/>
              <a:t>Formalin		-23-30%</a:t>
            </a:r>
          </a:p>
          <a:p>
            <a:pPr lvl="2"/>
            <a:r>
              <a:rPr lang="en-GB" dirty="0" err="1" smtClean="0"/>
              <a:t>Zenker</a:t>
            </a:r>
            <a:r>
              <a:rPr lang="en-GB" dirty="0" smtClean="0"/>
              <a:t>		-30-40%</a:t>
            </a:r>
          </a:p>
          <a:p>
            <a:pPr lvl="2"/>
            <a:endParaRPr lang="en-GB" dirty="0"/>
          </a:p>
          <a:p>
            <a:r>
              <a:rPr lang="en-GB" dirty="0" smtClean="0"/>
              <a:t>Length change 		10%</a:t>
            </a:r>
          </a:p>
          <a:p>
            <a:r>
              <a:rPr lang="en-GB" dirty="0" smtClean="0"/>
              <a:t>Areal change		21%</a:t>
            </a:r>
          </a:p>
          <a:p>
            <a:r>
              <a:rPr lang="en-GB" dirty="0" smtClean="0"/>
              <a:t>Volume change		33%</a:t>
            </a:r>
          </a:p>
          <a:p>
            <a:endParaRPr lang="en-GB" dirty="0"/>
          </a:p>
          <a:p>
            <a:r>
              <a:rPr lang="en-GB" dirty="0" smtClean="0"/>
              <a:t>Need a Standard   ….. Ringers, Frozen, …</a:t>
            </a:r>
          </a:p>
        </p:txBody>
      </p:sp>
    </p:spTree>
    <p:extLst>
      <p:ext uri="{BB962C8B-B14F-4D97-AF65-F5344CB8AC3E}">
        <p14:creationId xmlns:p14="http://schemas.microsoft.com/office/powerpoint/2010/main" val="2403805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71600" y="548680"/>
            <a:ext cx="0" cy="50405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71600" y="5589240"/>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3658" y="4652470"/>
            <a:ext cx="792088" cy="369332"/>
          </a:xfrm>
          <a:prstGeom prst="rect">
            <a:avLst/>
          </a:prstGeom>
          <a:noFill/>
        </p:spPr>
        <p:txBody>
          <a:bodyPr wrap="square" rtlCol="0">
            <a:spAutoFit/>
          </a:bodyPr>
          <a:lstStyle/>
          <a:p>
            <a:r>
              <a:rPr lang="en-GB" dirty="0" smtClean="0"/>
              <a:t>60 %</a:t>
            </a:r>
            <a:endParaRPr lang="en-GB" dirty="0"/>
          </a:p>
        </p:txBody>
      </p:sp>
      <p:sp>
        <p:nvSpPr>
          <p:cNvPr id="10" name="TextBox 9"/>
          <p:cNvSpPr txBox="1"/>
          <p:nvPr/>
        </p:nvSpPr>
        <p:spPr>
          <a:xfrm>
            <a:off x="375284" y="3933056"/>
            <a:ext cx="792088" cy="369332"/>
          </a:xfrm>
          <a:prstGeom prst="rect">
            <a:avLst/>
          </a:prstGeom>
          <a:noFill/>
        </p:spPr>
        <p:txBody>
          <a:bodyPr wrap="square" rtlCol="0">
            <a:spAutoFit/>
          </a:bodyPr>
          <a:lstStyle/>
          <a:p>
            <a:r>
              <a:rPr lang="en-GB" dirty="0"/>
              <a:t>7</a:t>
            </a:r>
            <a:r>
              <a:rPr lang="en-GB" dirty="0" smtClean="0"/>
              <a:t>0 %</a:t>
            </a:r>
            <a:endParaRPr lang="en-GB" dirty="0"/>
          </a:p>
        </p:txBody>
      </p:sp>
      <p:sp>
        <p:nvSpPr>
          <p:cNvPr id="11" name="TextBox 10"/>
          <p:cNvSpPr txBox="1"/>
          <p:nvPr/>
        </p:nvSpPr>
        <p:spPr>
          <a:xfrm>
            <a:off x="361032" y="3212976"/>
            <a:ext cx="792088" cy="369332"/>
          </a:xfrm>
          <a:prstGeom prst="rect">
            <a:avLst/>
          </a:prstGeom>
          <a:noFill/>
        </p:spPr>
        <p:txBody>
          <a:bodyPr wrap="square" rtlCol="0">
            <a:spAutoFit/>
          </a:bodyPr>
          <a:lstStyle/>
          <a:p>
            <a:r>
              <a:rPr lang="en-GB" dirty="0"/>
              <a:t>8</a:t>
            </a:r>
            <a:r>
              <a:rPr lang="en-GB" dirty="0" smtClean="0"/>
              <a:t>0 %</a:t>
            </a:r>
            <a:endParaRPr lang="en-GB" dirty="0"/>
          </a:p>
        </p:txBody>
      </p:sp>
      <p:sp>
        <p:nvSpPr>
          <p:cNvPr id="12" name="TextBox 11"/>
          <p:cNvSpPr txBox="1"/>
          <p:nvPr/>
        </p:nvSpPr>
        <p:spPr>
          <a:xfrm>
            <a:off x="369658" y="2492230"/>
            <a:ext cx="792088" cy="369332"/>
          </a:xfrm>
          <a:prstGeom prst="rect">
            <a:avLst/>
          </a:prstGeom>
          <a:noFill/>
        </p:spPr>
        <p:txBody>
          <a:bodyPr wrap="square" rtlCol="0">
            <a:spAutoFit/>
          </a:bodyPr>
          <a:lstStyle/>
          <a:p>
            <a:r>
              <a:rPr lang="en-GB" dirty="0"/>
              <a:t>9</a:t>
            </a:r>
            <a:r>
              <a:rPr lang="en-GB" dirty="0" smtClean="0"/>
              <a:t>0 %</a:t>
            </a:r>
            <a:endParaRPr lang="en-GB" dirty="0"/>
          </a:p>
        </p:txBody>
      </p:sp>
      <p:sp>
        <p:nvSpPr>
          <p:cNvPr id="9" name="TextBox 8"/>
          <p:cNvSpPr txBox="1"/>
          <p:nvPr/>
        </p:nvSpPr>
        <p:spPr>
          <a:xfrm>
            <a:off x="3923928" y="5733256"/>
            <a:ext cx="1944216" cy="369332"/>
          </a:xfrm>
          <a:prstGeom prst="rect">
            <a:avLst/>
          </a:prstGeom>
          <a:noFill/>
        </p:spPr>
        <p:txBody>
          <a:bodyPr wrap="square" rtlCol="0">
            <a:spAutoFit/>
          </a:bodyPr>
          <a:lstStyle/>
          <a:p>
            <a:r>
              <a:rPr lang="en-GB" dirty="0" smtClean="0"/>
              <a:t>Time (hrs)</a:t>
            </a:r>
            <a:endParaRPr lang="en-GB" dirty="0"/>
          </a:p>
        </p:txBody>
      </p:sp>
      <p:sp>
        <p:nvSpPr>
          <p:cNvPr id="15" name="TextBox 14"/>
          <p:cNvSpPr txBox="1"/>
          <p:nvPr/>
        </p:nvSpPr>
        <p:spPr>
          <a:xfrm>
            <a:off x="254520" y="1772816"/>
            <a:ext cx="792088" cy="369332"/>
          </a:xfrm>
          <a:prstGeom prst="rect">
            <a:avLst/>
          </a:prstGeom>
          <a:noFill/>
        </p:spPr>
        <p:txBody>
          <a:bodyPr wrap="square" rtlCol="0">
            <a:spAutoFit/>
          </a:bodyPr>
          <a:lstStyle/>
          <a:p>
            <a:r>
              <a:rPr lang="en-GB" dirty="0" smtClean="0"/>
              <a:t>100 %</a:t>
            </a:r>
            <a:endParaRPr lang="en-GB" dirty="0"/>
          </a:p>
        </p:txBody>
      </p:sp>
      <p:cxnSp>
        <p:nvCxnSpPr>
          <p:cNvPr id="14" name="Straight Connector 13"/>
          <p:cNvCxnSpPr/>
          <p:nvPr/>
        </p:nvCxnSpPr>
        <p:spPr>
          <a:xfrm flipV="1">
            <a:off x="2411760" y="1196752"/>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851920" y="1268760"/>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11960" y="1268760"/>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292080" y="1196752"/>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64288" y="1196752"/>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76456" y="1196752"/>
            <a:ext cx="0" cy="439248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47664" y="1268760"/>
            <a:ext cx="7344816" cy="369332"/>
          </a:xfrm>
          <a:prstGeom prst="rect">
            <a:avLst/>
          </a:prstGeom>
          <a:noFill/>
        </p:spPr>
        <p:txBody>
          <a:bodyPr wrap="square" rtlCol="0">
            <a:spAutoFit/>
          </a:bodyPr>
          <a:lstStyle/>
          <a:p>
            <a:r>
              <a:rPr lang="en-GB" dirty="0" smtClean="0"/>
              <a:t>Ringer      Glut Fix             R     OsO4                Dehydrate             Epoxy Resin</a:t>
            </a:r>
            <a:endParaRPr lang="en-GB" dirty="0"/>
          </a:p>
        </p:txBody>
      </p:sp>
      <p:sp>
        <p:nvSpPr>
          <p:cNvPr id="17" name="Freeform 16"/>
          <p:cNvSpPr/>
          <p:nvPr/>
        </p:nvSpPr>
        <p:spPr>
          <a:xfrm>
            <a:off x="983411" y="1992702"/>
            <a:ext cx="8117457" cy="2943523"/>
          </a:xfrm>
          <a:custGeom>
            <a:avLst/>
            <a:gdLst>
              <a:gd name="connsiteX0" fmla="*/ 0 w 8117457"/>
              <a:gd name="connsiteY0" fmla="*/ 8626 h 2943523"/>
              <a:gd name="connsiteX1" fmla="*/ 267419 w 8117457"/>
              <a:gd name="connsiteY1" fmla="*/ 8626 h 2943523"/>
              <a:gd name="connsiteX2" fmla="*/ 854015 w 8117457"/>
              <a:gd name="connsiteY2" fmla="*/ 0 h 2943523"/>
              <a:gd name="connsiteX3" fmla="*/ 1181819 w 8117457"/>
              <a:gd name="connsiteY3" fmla="*/ 8626 h 2943523"/>
              <a:gd name="connsiteX4" fmla="*/ 1406106 w 8117457"/>
              <a:gd name="connsiteY4" fmla="*/ 34506 h 2943523"/>
              <a:gd name="connsiteX5" fmla="*/ 1449238 w 8117457"/>
              <a:gd name="connsiteY5" fmla="*/ 34506 h 2943523"/>
              <a:gd name="connsiteX6" fmla="*/ 1733910 w 8117457"/>
              <a:gd name="connsiteY6" fmla="*/ 276045 h 2943523"/>
              <a:gd name="connsiteX7" fmla="*/ 1915064 w 8117457"/>
              <a:gd name="connsiteY7" fmla="*/ 491706 h 2943523"/>
              <a:gd name="connsiteX8" fmla="*/ 2035834 w 8117457"/>
              <a:gd name="connsiteY8" fmla="*/ 664234 h 2943523"/>
              <a:gd name="connsiteX9" fmla="*/ 2424023 w 8117457"/>
              <a:gd name="connsiteY9" fmla="*/ 931653 h 2943523"/>
              <a:gd name="connsiteX10" fmla="*/ 2553419 w 8117457"/>
              <a:gd name="connsiteY10" fmla="*/ 1061049 h 2943523"/>
              <a:gd name="connsiteX11" fmla="*/ 2812212 w 8117457"/>
              <a:gd name="connsiteY11" fmla="*/ 1155940 h 2943523"/>
              <a:gd name="connsiteX12" fmla="*/ 2924355 w 8117457"/>
              <a:gd name="connsiteY12" fmla="*/ 1164566 h 2943523"/>
              <a:gd name="connsiteX13" fmla="*/ 3001993 w 8117457"/>
              <a:gd name="connsiteY13" fmla="*/ 1751162 h 2943523"/>
              <a:gd name="connsiteX14" fmla="*/ 3105510 w 8117457"/>
              <a:gd name="connsiteY14" fmla="*/ 2199736 h 2943523"/>
              <a:gd name="connsiteX15" fmla="*/ 3191774 w 8117457"/>
              <a:gd name="connsiteY15" fmla="*/ 1880558 h 2943523"/>
              <a:gd name="connsiteX16" fmla="*/ 3364302 w 8117457"/>
              <a:gd name="connsiteY16" fmla="*/ 1259456 h 2943523"/>
              <a:gd name="connsiteX17" fmla="*/ 3666227 w 8117457"/>
              <a:gd name="connsiteY17" fmla="*/ 802256 h 2943523"/>
              <a:gd name="connsiteX18" fmla="*/ 3968151 w 8117457"/>
              <a:gd name="connsiteY18" fmla="*/ 552090 h 2943523"/>
              <a:gd name="connsiteX19" fmla="*/ 4295955 w 8117457"/>
              <a:gd name="connsiteY19" fmla="*/ 517585 h 2943523"/>
              <a:gd name="connsiteX20" fmla="*/ 4390846 w 8117457"/>
              <a:gd name="connsiteY20" fmla="*/ 526211 h 2943523"/>
              <a:gd name="connsiteX21" fmla="*/ 4684144 w 8117457"/>
              <a:gd name="connsiteY21" fmla="*/ 1017917 h 2943523"/>
              <a:gd name="connsiteX22" fmla="*/ 5063706 w 8117457"/>
              <a:gd name="connsiteY22" fmla="*/ 1578634 h 2943523"/>
              <a:gd name="connsiteX23" fmla="*/ 5313872 w 8117457"/>
              <a:gd name="connsiteY23" fmla="*/ 1733909 h 2943523"/>
              <a:gd name="connsiteX24" fmla="*/ 5684808 w 8117457"/>
              <a:gd name="connsiteY24" fmla="*/ 2001328 h 2943523"/>
              <a:gd name="connsiteX25" fmla="*/ 6116129 w 8117457"/>
              <a:gd name="connsiteY25" fmla="*/ 2286000 h 2943523"/>
              <a:gd name="connsiteX26" fmla="*/ 6228272 w 8117457"/>
              <a:gd name="connsiteY26" fmla="*/ 2277373 h 2943523"/>
              <a:gd name="connsiteX27" fmla="*/ 6383547 w 8117457"/>
              <a:gd name="connsiteY27" fmla="*/ 2579298 h 2943523"/>
              <a:gd name="connsiteX28" fmla="*/ 6909759 w 8117457"/>
              <a:gd name="connsiteY28" fmla="*/ 2760453 h 2943523"/>
              <a:gd name="connsiteX29" fmla="*/ 7435970 w 8117457"/>
              <a:gd name="connsiteY29" fmla="*/ 2898475 h 2943523"/>
              <a:gd name="connsiteX30" fmla="*/ 7720642 w 8117457"/>
              <a:gd name="connsiteY30" fmla="*/ 2941607 h 2943523"/>
              <a:gd name="connsiteX31" fmla="*/ 7867291 w 8117457"/>
              <a:gd name="connsiteY31" fmla="*/ 2846717 h 2943523"/>
              <a:gd name="connsiteX32" fmla="*/ 8031193 w 8117457"/>
              <a:gd name="connsiteY32" fmla="*/ 2829464 h 2943523"/>
              <a:gd name="connsiteX33" fmla="*/ 8117457 w 8117457"/>
              <a:gd name="connsiteY33" fmla="*/ 2820838 h 294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457" h="2943523">
                <a:moveTo>
                  <a:pt x="0" y="8626"/>
                </a:moveTo>
                <a:cubicBezTo>
                  <a:pt x="62541" y="9345"/>
                  <a:pt x="267419" y="8626"/>
                  <a:pt x="267419" y="8626"/>
                </a:cubicBezTo>
                <a:lnTo>
                  <a:pt x="854015" y="0"/>
                </a:lnTo>
                <a:cubicBezTo>
                  <a:pt x="1006415" y="0"/>
                  <a:pt x="1089804" y="2875"/>
                  <a:pt x="1181819" y="8626"/>
                </a:cubicBezTo>
                <a:cubicBezTo>
                  <a:pt x="1273834" y="14377"/>
                  <a:pt x="1361536" y="30193"/>
                  <a:pt x="1406106" y="34506"/>
                </a:cubicBezTo>
                <a:cubicBezTo>
                  <a:pt x="1450676" y="38819"/>
                  <a:pt x="1394604" y="-5751"/>
                  <a:pt x="1449238" y="34506"/>
                </a:cubicBezTo>
                <a:cubicBezTo>
                  <a:pt x="1503872" y="74763"/>
                  <a:pt x="1656272" y="199845"/>
                  <a:pt x="1733910" y="276045"/>
                </a:cubicBezTo>
                <a:cubicBezTo>
                  <a:pt x="1811548" y="352245"/>
                  <a:pt x="1864743" y="427008"/>
                  <a:pt x="1915064" y="491706"/>
                </a:cubicBezTo>
                <a:cubicBezTo>
                  <a:pt x="1965385" y="556404"/>
                  <a:pt x="1951008" y="590910"/>
                  <a:pt x="2035834" y="664234"/>
                </a:cubicBezTo>
                <a:cubicBezTo>
                  <a:pt x="2120660" y="737558"/>
                  <a:pt x="2337759" y="865517"/>
                  <a:pt x="2424023" y="931653"/>
                </a:cubicBezTo>
                <a:cubicBezTo>
                  <a:pt x="2510287" y="997789"/>
                  <a:pt x="2488721" y="1023668"/>
                  <a:pt x="2553419" y="1061049"/>
                </a:cubicBezTo>
                <a:cubicBezTo>
                  <a:pt x="2618117" y="1098430"/>
                  <a:pt x="2750389" y="1138687"/>
                  <a:pt x="2812212" y="1155940"/>
                </a:cubicBezTo>
                <a:cubicBezTo>
                  <a:pt x="2874035" y="1173193"/>
                  <a:pt x="2892725" y="1065362"/>
                  <a:pt x="2924355" y="1164566"/>
                </a:cubicBezTo>
                <a:cubicBezTo>
                  <a:pt x="2955985" y="1263770"/>
                  <a:pt x="2971801" y="1578634"/>
                  <a:pt x="3001993" y="1751162"/>
                </a:cubicBezTo>
                <a:cubicBezTo>
                  <a:pt x="3032185" y="1923690"/>
                  <a:pt x="3073880" y="2178170"/>
                  <a:pt x="3105510" y="2199736"/>
                </a:cubicBezTo>
                <a:cubicBezTo>
                  <a:pt x="3137140" y="2221302"/>
                  <a:pt x="3148642" y="2037271"/>
                  <a:pt x="3191774" y="1880558"/>
                </a:cubicBezTo>
                <a:cubicBezTo>
                  <a:pt x="3234906" y="1723845"/>
                  <a:pt x="3285227" y="1439173"/>
                  <a:pt x="3364302" y="1259456"/>
                </a:cubicBezTo>
                <a:cubicBezTo>
                  <a:pt x="3443377" y="1079739"/>
                  <a:pt x="3565586" y="920150"/>
                  <a:pt x="3666227" y="802256"/>
                </a:cubicBezTo>
                <a:cubicBezTo>
                  <a:pt x="3766869" y="684362"/>
                  <a:pt x="3863196" y="599535"/>
                  <a:pt x="3968151" y="552090"/>
                </a:cubicBezTo>
                <a:cubicBezTo>
                  <a:pt x="4073106" y="504645"/>
                  <a:pt x="4225506" y="521898"/>
                  <a:pt x="4295955" y="517585"/>
                </a:cubicBezTo>
                <a:cubicBezTo>
                  <a:pt x="4366404" y="513272"/>
                  <a:pt x="4326148" y="442822"/>
                  <a:pt x="4390846" y="526211"/>
                </a:cubicBezTo>
                <a:cubicBezTo>
                  <a:pt x="4455544" y="609600"/>
                  <a:pt x="4572001" y="842513"/>
                  <a:pt x="4684144" y="1017917"/>
                </a:cubicBezTo>
                <a:cubicBezTo>
                  <a:pt x="4796287" y="1193321"/>
                  <a:pt x="4958751" y="1459302"/>
                  <a:pt x="5063706" y="1578634"/>
                </a:cubicBezTo>
                <a:cubicBezTo>
                  <a:pt x="5168661" y="1697966"/>
                  <a:pt x="5210355" y="1663460"/>
                  <a:pt x="5313872" y="1733909"/>
                </a:cubicBezTo>
                <a:cubicBezTo>
                  <a:pt x="5417389" y="1804358"/>
                  <a:pt x="5551099" y="1909313"/>
                  <a:pt x="5684808" y="2001328"/>
                </a:cubicBezTo>
                <a:cubicBezTo>
                  <a:pt x="5818518" y="2093343"/>
                  <a:pt x="6025552" y="2239993"/>
                  <a:pt x="6116129" y="2286000"/>
                </a:cubicBezTo>
                <a:cubicBezTo>
                  <a:pt x="6206706" y="2332008"/>
                  <a:pt x="6183702" y="2228490"/>
                  <a:pt x="6228272" y="2277373"/>
                </a:cubicBezTo>
                <a:cubicBezTo>
                  <a:pt x="6272842" y="2326256"/>
                  <a:pt x="6269966" y="2498785"/>
                  <a:pt x="6383547" y="2579298"/>
                </a:cubicBezTo>
                <a:cubicBezTo>
                  <a:pt x="6497128" y="2659811"/>
                  <a:pt x="6734355" y="2707257"/>
                  <a:pt x="6909759" y="2760453"/>
                </a:cubicBezTo>
                <a:cubicBezTo>
                  <a:pt x="7085163" y="2813649"/>
                  <a:pt x="7300823" y="2868283"/>
                  <a:pt x="7435970" y="2898475"/>
                </a:cubicBezTo>
                <a:cubicBezTo>
                  <a:pt x="7571117" y="2928667"/>
                  <a:pt x="7648755" y="2950233"/>
                  <a:pt x="7720642" y="2941607"/>
                </a:cubicBezTo>
                <a:cubicBezTo>
                  <a:pt x="7792529" y="2932981"/>
                  <a:pt x="7815533" y="2865407"/>
                  <a:pt x="7867291" y="2846717"/>
                </a:cubicBezTo>
                <a:cubicBezTo>
                  <a:pt x="7919049" y="2828027"/>
                  <a:pt x="8031193" y="2829464"/>
                  <a:pt x="8031193" y="2829464"/>
                </a:cubicBezTo>
                <a:lnTo>
                  <a:pt x="8117457" y="282083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6886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Morphometry</a:t>
            </a:r>
            <a:r>
              <a:rPr lang="en-GB" dirty="0" smtClean="0">
                <a:solidFill>
                  <a:srgbClr val="0000FF"/>
                </a:solidFill>
              </a:rPr>
              <a:t> 2</a:t>
            </a:r>
            <a:endParaRPr lang="en-GB" dirty="0">
              <a:solidFill>
                <a:srgbClr val="0000FF"/>
              </a:solidFill>
            </a:endParaRPr>
          </a:p>
        </p:txBody>
      </p:sp>
      <p:sp>
        <p:nvSpPr>
          <p:cNvPr id="3" name="Content Placeholder 2"/>
          <p:cNvSpPr>
            <a:spLocks noGrp="1"/>
          </p:cNvSpPr>
          <p:nvPr>
            <p:ph idx="1"/>
          </p:nvPr>
        </p:nvSpPr>
        <p:spPr>
          <a:xfrm>
            <a:off x="467544" y="1412776"/>
            <a:ext cx="8579296" cy="5112568"/>
          </a:xfrm>
        </p:spPr>
        <p:txBody>
          <a:bodyPr>
            <a:normAutofit fontScale="70000" lnSpcReduction="20000"/>
          </a:bodyPr>
          <a:lstStyle/>
          <a:p>
            <a:r>
              <a:rPr lang="en-GB" dirty="0" smtClean="0"/>
              <a:t>Volumes, Lengths     , Surfaces    , Numbers             , Thickness</a:t>
            </a:r>
          </a:p>
          <a:p>
            <a:r>
              <a:rPr lang="en-GB" dirty="0" smtClean="0"/>
              <a:t>Diameters &amp; Areas</a:t>
            </a:r>
          </a:p>
          <a:p>
            <a:pPr lvl="2"/>
            <a:r>
              <a:rPr lang="en-GB" dirty="0" smtClean="0"/>
              <a:t>Longest, shortest/narrow, Orthogonal, </a:t>
            </a:r>
            <a:r>
              <a:rPr lang="en-GB" dirty="0" err="1" smtClean="0"/>
              <a:t>Feret</a:t>
            </a:r>
            <a:r>
              <a:rPr lang="en-GB" dirty="0" smtClean="0"/>
              <a:t>, Average, Random chord</a:t>
            </a:r>
          </a:p>
          <a:p>
            <a:pPr lvl="2"/>
            <a:r>
              <a:rPr lang="en-GB" dirty="0" smtClean="0"/>
              <a:t>From area (</a:t>
            </a:r>
            <a:r>
              <a:rPr lang="el-GR" dirty="0" smtClean="0"/>
              <a:t>π</a:t>
            </a:r>
            <a:r>
              <a:rPr lang="en-GB" dirty="0" smtClean="0"/>
              <a:t>r</a:t>
            </a:r>
            <a:r>
              <a:rPr lang="en-GB" baseline="30000" dirty="0" smtClean="0"/>
              <a:t>2</a:t>
            </a:r>
            <a:r>
              <a:rPr lang="en-GB" dirty="0" smtClean="0"/>
              <a:t>), Circle of best fit</a:t>
            </a:r>
          </a:p>
          <a:p>
            <a:r>
              <a:rPr lang="en-GB" dirty="0" smtClean="0"/>
              <a:t>Shape</a:t>
            </a:r>
          </a:p>
          <a:p>
            <a:pPr lvl="2"/>
            <a:r>
              <a:rPr lang="en-GB" dirty="0" smtClean="0"/>
              <a:t>Axial ratio, S:V ratios or Form factors(A/P</a:t>
            </a:r>
            <a:r>
              <a:rPr lang="en-GB" baseline="30000" dirty="0" smtClean="0"/>
              <a:t>2</a:t>
            </a:r>
            <a:r>
              <a:rPr lang="en-GB" dirty="0" smtClean="0"/>
              <a:t>, 1=4</a:t>
            </a:r>
            <a:r>
              <a:rPr lang="el-GR" dirty="0" smtClean="0"/>
              <a:t> π</a:t>
            </a:r>
            <a:r>
              <a:rPr lang="en-GB" dirty="0" smtClean="0"/>
              <a:t>A/P</a:t>
            </a:r>
            <a:r>
              <a:rPr lang="en-GB" baseline="30000" dirty="0" smtClean="0"/>
              <a:t>2</a:t>
            </a:r>
            <a:r>
              <a:rPr lang="en-GB" dirty="0" smtClean="0"/>
              <a:t>), Angularity (Gulfs &amp; Peaks)</a:t>
            </a:r>
          </a:p>
          <a:p>
            <a:pPr lvl="2"/>
            <a:r>
              <a:rPr lang="en-GB" dirty="0" smtClean="0"/>
              <a:t>Shape of best fit (Identikit), Reconstruction</a:t>
            </a:r>
          </a:p>
          <a:p>
            <a:pPr lvl="2"/>
            <a:r>
              <a:rPr lang="en-GB" dirty="0" smtClean="0"/>
              <a:t>Fourier Analysis, Fractals (Mandelbrot)</a:t>
            </a:r>
          </a:p>
          <a:p>
            <a:r>
              <a:rPr lang="en-GB" dirty="0" smtClean="0"/>
              <a:t>Equipment</a:t>
            </a:r>
          </a:p>
          <a:p>
            <a:pPr lvl="2"/>
            <a:r>
              <a:rPr lang="en-GB" dirty="0" smtClean="0"/>
              <a:t>Rulers, </a:t>
            </a:r>
            <a:r>
              <a:rPr lang="en-GB" dirty="0" err="1" smtClean="0"/>
              <a:t>Calipers</a:t>
            </a:r>
            <a:r>
              <a:rPr lang="en-GB" dirty="0" smtClean="0"/>
              <a:t>, </a:t>
            </a:r>
            <a:r>
              <a:rPr lang="en-GB" dirty="0" err="1" smtClean="0"/>
              <a:t>Graticules</a:t>
            </a:r>
            <a:r>
              <a:rPr lang="en-GB" dirty="0" smtClean="0"/>
              <a:t>, Stage </a:t>
            </a:r>
            <a:r>
              <a:rPr lang="en-GB" dirty="0" err="1" smtClean="0"/>
              <a:t>Micrometer</a:t>
            </a:r>
            <a:r>
              <a:rPr lang="en-GB" dirty="0" smtClean="0"/>
              <a:t>, Cut &amp; Weigh</a:t>
            </a:r>
          </a:p>
          <a:p>
            <a:pPr lvl="2"/>
            <a:r>
              <a:rPr lang="en-GB" dirty="0" smtClean="0"/>
              <a:t>EM: Diffraction Grating, Latex Spheres, Crystals</a:t>
            </a:r>
          </a:p>
          <a:p>
            <a:pPr lvl="2"/>
            <a:r>
              <a:rPr lang="en-GB" dirty="0" err="1" smtClean="0"/>
              <a:t>Filar</a:t>
            </a:r>
            <a:r>
              <a:rPr lang="en-GB" dirty="0" smtClean="0"/>
              <a:t> </a:t>
            </a:r>
            <a:r>
              <a:rPr lang="en-GB" dirty="0" err="1" smtClean="0"/>
              <a:t>micrometer</a:t>
            </a:r>
            <a:r>
              <a:rPr lang="en-GB" dirty="0" smtClean="0"/>
              <a:t>, Image Shearing </a:t>
            </a:r>
            <a:r>
              <a:rPr lang="en-GB" dirty="0" err="1" smtClean="0"/>
              <a:t>micrometer</a:t>
            </a:r>
            <a:endParaRPr lang="en-GB" dirty="0" smtClean="0"/>
          </a:p>
          <a:p>
            <a:pPr lvl="2"/>
            <a:r>
              <a:rPr lang="en-GB" dirty="0" smtClean="0"/>
              <a:t>Photographs, Drawings, Projection (Camera Lucida/Drawing Tube)</a:t>
            </a:r>
          </a:p>
          <a:p>
            <a:pPr lvl="2"/>
            <a:r>
              <a:rPr lang="en-GB" dirty="0" smtClean="0"/>
              <a:t>Thread, Map Measurer (</a:t>
            </a:r>
            <a:r>
              <a:rPr lang="en-GB" dirty="0" err="1" smtClean="0"/>
              <a:t>Opisometer</a:t>
            </a:r>
            <a:r>
              <a:rPr lang="en-GB" dirty="0" smtClean="0"/>
              <a:t>), </a:t>
            </a:r>
            <a:r>
              <a:rPr lang="en-GB" dirty="0" err="1" smtClean="0"/>
              <a:t>Planimeter</a:t>
            </a:r>
            <a:endParaRPr lang="en-GB" dirty="0" smtClean="0"/>
          </a:p>
          <a:p>
            <a:pPr lvl="2"/>
            <a:r>
              <a:rPr lang="en-GB" dirty="0" smtClean="0"/>
              <a:t>Stereological lattices</a:t>
            </a:r>
          </a:p>
          <a:p>
            <a:pPr lvl="2"/>
            <a:r>
              <a:rPr lang="en-GB" dirty="0" smtClean="0"/>
              <a:t>Image Analyser</a:t>
            </a:r>
            <a:endParaRPr lang="en-GB"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192" y="1486560"/>
            <a:ext cx="227648" cy="2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387" y="1469308"/>
            <a:ext cx="227648" cy="2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1656" y="1477934"/>
            <a:ext cx="227648" cy="2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404664"/>
            <a:ext cx="9810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
        <p:nvSpPr>
          <p:cNvPr id="9" name="Oval 8"/>
          <p:cNvSpPr/>
          <p:nvPr/>
        </p:nvSpPr>
        <p:spPr>
          <a:xfrm rot="2203737">
            <a:off x="7884368" y="1916832"/>
            <a:ext cx="100811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data\anatpostgrad\ACA4\SCALE2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232" y="3645024"/>
            <a:ext cx="1440160" cy="1080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47864" y="1034270"/>
            <a:ext cx="2376264" cy="406265"/>
          </a:xfrm>
          <a:prstGeom prst="rect">
            <a:avLst/>
          </a:prstGeom>
          <a:noFill/>
        </p:spPr>
        <p:txBody>
          <a:bodyPr wrap="square" rtlCol="0">
            <a:spAutoFit/>
          </a:bodyPr>
          <a:lstStyle/>
          <a:p>
            <a:r>
              <a:rPr lang="en-GB" dirty="0" smtClean="0">
                <a:solidFill>
                  <a:srgbClr val="FF0000"/>
                </a:solidFill>
              </a:rPr>
              <a:t>Measurement of Form</a:t>
            </a:r>
            <a:endParaRPr lang="en-GB" dirty="0">
              <a:solidFill>
                <a:srgbClr val="FF0000"/>
              </a:solidFill>
            </a:endParaRP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536" y="1478846"/>
            <a:ext cx="227648" cy="2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8568" y="1472908"/>
            <a:ext cx="227648" cy="2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Image result for em diffraction grati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796" y="4797152"/>
            <a:ext cx="1369519" cy="129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724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Length</a:t>
            </a:r>
            <a:endParaRPr lang="en-GB" dirty="0"/>
          </a:p>
        </p:txBody>
      </p:sp>
      <p:sp>
        <p:nvSpPr>
          <p:cNvPr id="3" name="Content Placeholder 2"/>
          <p:cNvSpPr>
            <a:spLocks noGrp="1"/>
          </p:cNvSpPr>
          <p:nvPr>
            <p:ph idx="1"/>
          </p:nvPr>
        </p:nvSpPr>
        <p:spPr>
          <a:xfrm>
            <a:off x="251520" y="1600200"/>
            <a:ext cx="8928992" cy="4525963"/>
          </a:xfrm>
        </p:spPr>
        <p:txBody>
          <a:bodyPr/>
          <a:lstStyle/>
          <a:p>
            <a:r>
              <a:rPr lang="en-GB" dirty="0" smtClean="0"/>
              <a:t>Dependent on Magnification</a:t>
            </a:r>
          </a:p>
          <a:p>
            <a:r>
              <a:rPr lang="en-GB" sz="2400" dirty="0" smtClean="0"/>
              <a:t>How long is the coastline of Britain? (Mandelbrot (1967) Science)</a:t>
            </a:r>
            <a:endParaRPr lang="en-GB" sz="2400" dirty="0"/>
          </a:p>
        </p:txBody>
      </p:sp>
      <p:pic>
        <p:nvPicPr>
          <p:cNvPr id="3074" name="Picture 2" descr="http://upload.wikimedia.org/wikipedia/commons/thumb/7/78/Britain-fractal-coastline-200km.png/170px-Britain-fractal-coastline-200km.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897087"/>
            <a:ext cx="1619250" cy="3124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258" y="6021288"/>
            <a:ext cx="1440160" cy="646331"/>
          </a:xfrm>
          <a:prstGeom prst="rect">
            <a:avLst/>
          </a:prstGeom>
          <a:solidFill>
            <a:schemeClr val="accent4">
              <a:lumMod val="20000"/>
              <a:lumOff val="80000"/>
            </a:schemeClr>
          </a:solidFill>
        </p:spPr>
        <p:txBody>
          <a:bodyPr wrap="square" rtlCol="0">
            <a:spAutoFit/>
          </a:bodyPr>
          <a:lstStyle/>
          <a:p>
            <a:r>
              <a:rPr lang="en-GB" dirty="0" smtClean="0"/>
              <a:t>U     200 km</a:t>
            </a:r>
            <a:br>
              <a:rPr lang="en-GB" dirty="0" smtClean="0"/>
            </a:br>
            <a:r>
              <a:rPr lang="en-GB" dirty="0" smtClean="0"/>
              <a:t>L   2400 km</a:t>
            </a:r>
            <a:endParaRPr lang="en-GB" dirty="0"/>
          </a:p>
        </p:txBody>
      </p:sp>
      <p:pic>
        <p:nvPicPr>
          <p:cNvPr id="3076" name="Picture 4" descr="http://upload.wikimedia.org/wikipedia/commons/thumb/f/f9/Britain-fractal-coastline-50km.png/170px-Britain-fractal-coastline-50km.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670" y="2897087"/>
            <a:ext cx="1619250" cy="3124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39752" y="6021288"/>
            <a:ext cx="1440160" cy="646331"/>
          </a:xfrm>
          <a:prstGeom prst="rect">
            <a:avLst/>
          </a:prstGeom>
          <a:solidFill>
            <a:schemeClr val="accent4">
              <a:lumMod val="20000"/>
              <a:lumOff val="80000"/>
            </a:schemeClr>
          </a:solidFill>
        </p:spPr>
        <p:txBody>
          <a:bodyPr wrap="square" rtlCol="0">
            <a:spAutoFit/>
          </a:bodyPr>
          <a:lstStyle/>
          <a:p>
            <a:r>
              <a:rPr lang="en-GB" dirty="0" smtClean="0"/>
              <a:t>U      50 km</a:t>
            </a:r>
            <a:br>
              <a:rPr lang="en-GB" dirty="0" smtClean="0"/>
            </a:br>
            <a:r>
              <a:rPr lang="en-GB" dirty="0" smtClean="0"/>
              <a:t>L  3400 km</a:t>
            </a:r>
            <a:endParaRPr lang="en-GB" dirty="0"/>
          </a:p>
        </p:txBody>
      </p:sp>
      <p:sp>
        <p:nvSpPr>
          <p:cNvPr id="8" name="TextBox 7"/>
          <p:cNvSpPr txBox="1"/>
          <p:nvPr/>
        </p:nvSpPr>
        <p:spPr>
          <a:xfrm>
            <a:off x="4427984" y="6021288"/>
            <a:ext cx="1440160" cy="646331"/>
          </a:xfrm>
          <a:prstGeom prst="rect">
            <a:avLst/>
          </a:prstGeom>
          <a:solidFill>
            <a:schemeClr val="accent4">
              <a:lumMod val="20000"/>
              <a:lumOff val="80000"/>
            </a:schemeClr>
          </a:solidFill>
        </p:spPr>
        <p:txBody>
          <a:bodyPr wrap="square" rtlCol="0">
            <a:spAutoFit/>
          </a:bodyPr>
          <a:lstStyle/>
          <a:p>
            <a:r>
              <a:rPr lang="en-GB" dirty="0" smtClean="0"/>
              <a:t>U        ?? km</a:t>
            </a:r>
            <a:br>
              <a:rPr lang="en-GB" dirty="0" smtClean="0"/>
            </a:br>
            <a:r>
              <a:rPr lang="en-GB" dirty="0" smtClean="0"/>
              <a:t>L   12450 km</a:t>
            </a:r>
            <a:endParaRPr lang="en-GB" dirty="0"/>
          </a:p>
        </p:txBody>
      </p:sp>
      <p:sp>
        <p:nvSpPr>
          <p:cNvPr id="5" name="TextBox 4"/>
          <p:cNvSpPr txBox="1"/>
          <p:nvPr/>
        </p:nvSpPr>
        <p:spPr>
          <a:xfrm>
            <a:off x="6372200" y="6021288"/>
            <a:ext cx="2376264" cy="646331"/>
          </a:xfrm>
          <a:prstGeom prst="rect">
            <a:avLst/>
          </a:prstGeom>
          <a:noFill/>
        </p:spPr>
        <p:txBody>
          <a:bodyPr wrap="square" rtlCol="0">
            <a:spAutoFit/>
          </a:bodyPr>
          <a:lstStyle/>
          <a:p>
            <a:r>
              <a:rPr lang="en-GB" dirty="0" smtClean="0"/>
              <a:t>Fractal Dimension of </a:t>
            </a:r>
            <a:r>
              <a:rPr lang="en-GB" dirty="0" err="1" smtClean="0"/>
              <a:t>Wigglinesss</a:t>
            </a:r>
            <a:r>
              <a:rPr lang="en-GB" dirty="0" smtClean="0"/>
              <a:t> 1.25 !</a:t>
            </a:r>
            <a:endParaRPr lang="en-GB" dirty="0"/>
          </a:p>
        </p:txBody>
      </p:sp>
      <p:pic>
        <p:nvPicPr>
          <p:cNvPr id="1026" name="Picture 2" descr="Image result for magnifying glass carto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687"/>
          <a:stretch/>
        </p:blipFill>
        <p:spPr bwMode="auto">
          <a:xfrm flipH="1">
            <a:off x="7020272" y="260648"/>
            <a:ext cx="1728192" cy="161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443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Diameter (Muscle Fibres)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5148365"/>
              </p:ext>
            </p:extLst>
          </p:nvPr>
        </p:nvGraphicFramePr>
        <p:xfrm>
          <a:off x="467544" y="1268760"/>
          <a:ext cx="8229600" cy="452596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115616" y="3172828"/>
            <a:ext cx="7488832"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475656" y="5949280"/>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059832" y="5949280"/>
            <a:ext cx="100811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524328" y="5949280"/>
            <a:ext cx="100811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a:stCxn id="9" idx="2"/>
            <a:endCxn id="9" idx="6"/>
          </p:cNvCxnSpPr>
          <p:nvPr/>
        </p:nvCxnSpPr>
        <p:spPr>
          <a:xfrm>
            <a:off x="3059832" y="6237312"/>
            <a:ext cx="100811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a:endCxn id="9" idx="4"/>
          </p:cNvCxnSpPr>
          <p:nvPr/>
        </p:nvCxnSpPr>
        <p:spPr>
          <a:xfrm>
            <a:off x="3563888" y="5949280"/>
            <a:ext cx="0" cy="57606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668344" y="5877272"/>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812360" y="116632"/>
            <a:ext cx="1298050" cy="2647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58" name="Picture 2" descr="http://mathworld.wolfram.com/images/eps-gif/CylindricalSection_7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188640"/>
            <a:ext cx="1154034" cy="250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5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stereology.info/wp-content/uploads/2014/06/orthogonal-intercep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00807"/>
            <a:ext cx="7045300" cy="5050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5576" y="332656"/>
            <a:ext cx="3954698" cy="369332"/>
          </a:xfrm>
          <a:prstGeom prst="rect">
            <a:avLst/>
          </a:prstGeom>
          <a:noFill/>
        </p:spPr>
        <p:txBody>
          <a:bodyPr wrap="square" rtlCol="0">
            <a:spAutoFit/>
          </a:bodyPr>
          <a:lstStyle/>
          <a:p>
            <a:r>
              <a:rPr lang="en-GB" dirty="0" smtClean="0"/>
              <a:t>Thickness Measurements</a:t>
            </a:r>
            <a:endParaRPr lang="en-GB" dirty="0"/>
          </a:p>
        </p:txBody>
      </p:sp>
    </p:spTree>
    <p:extLst>
      <p:ext uri="{BB962C8B-B14F-4D97-AF65-F5344CB8AC3E}">
        <p14:creationId xmlns:p14="http://schemas.microsoft.com/office/powerpoint/2010/main" val="2050538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Shapes</a:t>
            </a:r>
            <a:endParaRPr lang="en-GB" dirty="0">
              <a:solidFill>
                <a:srgbClr val="0000FF"/>
              </a:solidFill>
            </a:endParaRPr>
          </a:p>
        </p:txBody>
      </p:sp>
      <p:sp>
        <p:nvSpPr>
          <p:cNvPr id="4" name="Oval 3"/>
          <p:cNvSpPr/>
          <p:nvPr/>
        </p:nvSpPr>
        <p:spPr>
          <a:xfrm>
            <a:off x="1763688" y="1340768"/>
            <a:ext cx="100811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965254" y="1465984"/>
            <a:ext cx="1254818" cy="768225"/>
          </a:xfrm>
          <a:custGeom>
            <a:avLst/>
            <a:gdLst>
              <a:gd name="connsiteX0" fmla="*/ 1120936 w 1254818"/>
              <a:gd name="connsiteY0" fmla="*/ 48491 h 768225"/>
              <a:gd name="connsiteX1" fmla="*/ 901861 w 1254818"/>
              <a:gd name="connsiteY1" fmla="*/ 10391 h 768225"/>
              <a:gd name="connsiteX2" fmla="*/ 444661 w 1254818"/>
              <a:gd name="connsiteY2" fmla="*/ 19916 h 768225"/>
              <a:gd name="connsiteX3" fmla="*/ 25561 w 1254818"/>
              <a:gd name="connsiteY3" fmla="*/ 219941 h 768225"/>
              <a:gd name="connsiteX4" fmla="*/ 101761 w 1254818"/>
              <a:gd name="connsiteY4" fmla="*/ 629516 h 768225"/>
              <a:gd name="connsiteX5" fmla="*/ 558961 w 1254818"/>
              <a:gd name="connsiteY5" fmla="*/ 762866 h 768225"/>
              <a:gd name="connsiteX6" fmla="*/ 797086 w 1254818"/>
              <a:gd name="connsiteY6" fmla="*/ 477116 h 768225"/>
              <a:gd name="connsiteX7" fmla="*/ 1063786 w 1254818"/>
              <a:gd name="connsiteY7" fmla="*/ 286616 h 768225"/>
              <a:gd name="connsiteX8" fmla="*/ 1254286 w 1254818"/>
              <a:gd name="connsiteY8" fmla="*/ 153266 h 768225"/>
              <a:gd name="connsiteX9" fmla="*/ 1120936 w 1254818"/>
              <a:gd name="connsiteY9" fmla="*/ 48491 h 76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818" h="768225">
                <a:moveTo>
                  <a:pt x="1120936" y="48491"/>
                </a:moveTo>
                <a:cubicBezTo>
                  <a:pt x="1062199" y="24679"/>
                  <a:pt x="1014573" y="15153"/>
                  <a:pt x="901861" y="10391"/>
                </a:cubicBezTo>
                <a:cubicBezTo>
                  <a:pt x="789148" y="5628"/>
                  <a:pt x="590711" y="-15009"/>
                  <a:pt x="444661" y="19916"/>
                </a:cubicBezTo>
                <a:cubicBezTo>
                  <a:pt x="298611" y="54841"/>
                  <a:pt x="82711" y="118341"/>
                  <a:pt x="25561" y="219941"/>
                </a:cubicBezTo>
                <a:cubicBezTo>
                  <a:pt x="-31589" y="321541"/>
                  <a:pt x="12861" y="539029"/>
                  <a:pt x="101761" y="629516"/>
                </a:cubicBezTo>
                <a:cubicBezTo>
                  <a:pt x="190661" y="720004"/>
                  <a:pt x="443074" y="788266"/>
                  <a:pt x="558961" y="762866"/>
                </a:cubicBezTo>
                <a:cubicBezTo>
                  <a:pt x="674848" y="737466"/>
                  <a:pt x="712948" y="556491"/>
                  <a:pt x="797086" y="477116"/>
                </a:cubicBezTo>
                <a:cubicBezTo>
                  <a:pt x="881223" y="397741"/>
                  <a:pt x="1063786" y="286616"/>
                  <a:pt x="1063786" y="286616"/>
                </a:cubicBezTo>
                <a:cubicBezTo>
                  <a:pt x="1139986" y="232641"/>
                  <a:pt x="1246349" y="196128"/>
                  <a:pt x="1254286" y="153266"/>
                </a:cubicBezTo>
                <a:cubicBezTo>
                  <a:pt x="1262223" y="110404"/>
                  <a:pt x="1179673" y="72303"/>
                  <a:pt x="1120936" y="4849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6300192" y="1263905"/>
            <a:ext cx="1501875" cy="1161838"/>
          </a:xfrm>
          <a:custGeom>
            <a:avLst/>
            <a:gdLst>
              <a:gd name="connsiteX0" fmla="*/ 667722 w 1501875"/>
              <a:gd name="connsiteY0" fmla="*/ 76958 h 1161838"/>
              <a:gd name="connsiteX1" fmla="*/ 553422 w 1501875"/>
              <a:gd name="connsiteY1" fmla="*/ 172208 h 1161838"/>
              <a:gd name="connsiteX2" fmla="*/ 601047 w 1501875"/>
              <a:gd name="connsiteY2" fmla="*/ 448433 h 1161838"/>
              <a:gd name="connsiteX3" fmla="*/ 305772 w 1501875"/>
              <a:gd name="connsiteY3" fmla="*/ 410333 h 1161838"/>
              <a:gd name="connsiteX4" fmla="*/ 972 w 1501875"/>
              <a:gd name="connsiteY4" fmla="*/ 553208 h 1161838"/>
              <a:gd name="connsiteX5" fmla="*/ 410547 w 1501875"/>
              <a:gd name="connsiteY5" fmla="*/ 724658 h 1161838"/>
              <a:gd name="connsiteX6" fmla="*/ 591522 w 1501875"/>
              <a:gd name="connsiteY6" fmla="*/ 848483 h 1161838"/>
              <a:gd name="connsiteX7" fmla="*/ 381972 w 1501875"/>
              <a:gd name="connsiteY7" fmla="*/ 1143758 h 1161838"/>
              <a:gd name="connsiteX8" fmla="*/ 829647 w 1501875"/>
              <a:gd name="connsiteY8" fmla="*/ 1086608 h 1161838"/>
              <a:gd name="connsiteX9" fmla="*/ 953472 w 1501875"/>
              <a:gd name="connsiteY9" fmla="*/ 734183 h 1161838"/>
              <a:gd name="connsiteX10" fmla="*/ 1324947 w 1501875"/>
              <a:gd name="connsiteY10" fmla="*/ 772283 h 1161838"/>
              <a:gd name="connsiteX11" fmla="*/ 1496397 w 1501875"/>
              <a:gd name="connsiteY11" fmla="*/ 457958 h 1161838"/>
              <a:gd name="connsiteX12" fmla="*/ 1134447 w 1501875"/>
              <a:gd name="connsiteY12" fmla="*/ 391283 h 1161838"/>
              <a:gd name="connsiteX13" fmla="*/ 1048722 w 1501875"/>
              <a:gd name="connsiteY13" fmla="*/ 229358 h 1161838"/>
              <a:gd name="connsiteX14" fmla="*/ 962997 w 1501875"/>
              <a:gd name="connsiteY14" fmla="*/ 758 h 1161838"/>
              <a:gd name="connsiteX15" fmla="*/ 810597 w 1501875"/>
              <a:gd name="connsiteY15" fmla="*/ 153158 h 1161838"/>
              <a:gd name="connsiteX16" fmla="*/ 667722 w 1501875"/>
              <a:gd name="connsiteY16" fmla="*/ 76958 h 116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1875" h="1161838">
                <a:moveTo>
                  <a:pt x="667722" y="76958"/>
                </a:moveTo>
                <a:cubicBezTo>
                  <a:pt x="624860" y="80133"/>
                  <a:pt x="564535" y="110295"/>
                  <a:pt x="553422" y="172208"/>
                </a:cubicBezTo>
                <a:cubicBezTo>
                  <a:pt x="542309" y="234121"/>
                  <a:pt x="642322" y="408746"/>
                  <a:pt x="601047" y="448433"/>
                </a:cubicBezTo>
                <a:cubicBezTo>
                  <a:pt x="559772" y="488120"/>
                  <a:pt x="405784" y="392871"/>
                  <a:pt x="305772" y="410333"/>
                </a:cubicBezTo>
                <a:cubicBezTo>
                  <a:pt x="205760" y="427795"/>
                  <a:pt x="-16490" y="500821"/>
                  <a:pt x="972" y="553208"/>
                </a:cubicBezTo>
                <a:cubicBezTo>
                  <a:pt x="18434" y="605595"/>
                  <a:pt x="312122" y="675446"/>
                  <a:pt x="410547" y="724658"/>
                </a:cubicBezTo>
                <a:cubicBezTo>
                  <a:pt x="508972" y="773870"/>
                  <a:pt x="596284" y="778633"/>
                  <a:pt x="591522" y="848483"/>
                </a:cubicBezTo>
                <a:cubicBezTo>
                  <a:pt x="586759" y="918333"/>
                  <a:pt x="342285" y="1104071"/>
                  <a:pt x="381972" y="1143758"/>
                </a:cubicBezTo>
                <a:cubicBezTo>
                  <a:pt x="421659" y="1183445"/>
                  <a:pt x="734397" y="1154871"/>
                  <a:pt x="829647" y="1086608"/>
                </a:cubicBezTo>
                <a:cubicBezTo>
                  <a:pt x="924897" y="1018345"/>
                  <a:pt x="870922" y="786570"/>
                  <a:pt x="953472" y="734183"/>
                </a:cubicBezTo>
                <a:cubicBezTo>
                  <a:pt x="1036022" y="681796"/>
                  <a:pt x="1234460" y="818321"/>
                  <a:pt x="1324947" y="772283"/>
                </a:cubicBezTo>
                <a:cubicBezTo>
                  <a:pt x="1415435" y="726246"/>
                  <a:pt x="1528147" y="521458"/>
                  <a:pt x="1496397" y="457958"/>
                </a:cubicBezTo>
                <a:cubicBezTo>
                  <a:pt x="1464647" y="394458"/>
                  <a:pt x="1209060" y="429383"/>
                  <a:pt x="1134447" y="391283"/>
                </a:cubicBezTo>
                <a:cubicBezTo>
                  <a:pt x="1059835" y="353183"/>
                  <a:pt x="1077297" y="294445"/>
                  <a:pt x="1048722" y="229358"/>
                </a:cubicBezTo>
                <a:cubicBezTo>
                  <a:pt x="1020147" y="164271"/>
                  <a:pt x="1002685" y="13458"/>
                  <a:pt x="962997" y="758"/>
                </a:cubicBezTo>
                <a:cubicBezTo>
                  <a:pt x="923310" y="-11942"/>
                  <a:pt x="861397" y="138871"/>
                  <a:pt x="810597" y="153158"/>
                </a:cubicBezTo>
                <a:cubicBezTo>
                  <a:pt x="759797" y="167445"/>
                  <a:pt x="710584" y="73783"/>
                  <a:pt x="667722" y="7695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95536" y="2636912"/>
            <a:ext cx="8064896" cy="923330"/>
          </a:xfrm>
          <a:prstGeom prst="rect">
            <a:avLst/>
          </a:prstGeom>
          <a:noFill/>
        </p:spPr>
        <p:txBody>
          <a:bodyPr wrap="square" rtlCol="0">
            <a:spAutoFit/>
          </a:bodyPr>
          <a:lstStyle/>
          <a:p>
            <a:r>
              <a:rPr lang="en-GB" dirty="0" smtClean="0"/>
              <a:t>Form Factor          1.0		0.8		</a:t>
            </a:r>
            <a:r>
              <a:rPr lang="en-GB" dirty="0"/>
              <a:t>	</a:t>
            </a:r>
            <a:r>
              <a:rPr lang="en-GB" dirty="0" smtClean="0"/>
              <a:t>0.4</a:t>
            </a:r>
          </a:p>
          <a:p>
            <a:endParaRPr lang="en-GB" dirty="0"/>
          </a:p>
          <a:p>
            <a:r>
              <a:rPr lang="en-GB" dirty="0" smtClean="0"/>
              <a:t>Gulfs		0		   1			  5</a:t>
            </a:r>
            <a:endParaRPr lang="en-GB" dirty="0"/>
          </a:p>
        </p:txBody>
      </p:sp>
      <p:pic>
        <p:nvPicPr>
          <p:cNvPr id="8" name="Picture 2" descr="http://upload.wikimedia.org/wikipedia/commons/2/2e/Mandelbrot-similar-x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2" y="4156895"/>
            <a:ext cx="2913112" cy="18643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e/ed/Mandelbrot-similar-x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156895"/>
            <a:ext cx="2913112" cy="1864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8/82/Mandelbrot-similar-x2000.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376" y="4156895"/>
            <a:ext cx="2913112" cy="18643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6093296"/>
            <a:ext cx="4120852" cy="369332"/>
          </a:xfrm>
          <a:prstGeom prst="rect">
            <a:avLst/>
          </a:prstGeom>
          <a:noFill/>
        </p:spPr>
        <p:txBody>
          <a:bodyPr wrap="square" rtlCol="0">
            <a:spAutoFit/>
          </a:bodyPr>
          <a:lstStyle/>
          <a:p>
            <a:r>
              <a:rPr lang="en-GB" dirty="0" smtClean="0"/>
              <a:t>Fractals – Mandelbrot Set</a:t>
            </a:r>
            <a:endParaRPr lang="en-GB" dirty="0"/>
          </a:p>
        </p:txBody>
      </p:sp>
      <p:sp>
        <p:nvSpPr>
          <p:cNvPr id="3" name="TextBox 2"/>
          <p:cNvSpPr txBox="1"/>
          <p:nvPr/>
        </p:nvSpPr>
        <p:spPr>
          <a:xfrm>
            <a:off x="7321645" y="2628201"/>
            <a:ext cx="1656184" cy="584775"/>
          </a:xfrm>
          <a:prstGeom prst="rect">
            <a:avLst/>
          </a:prstGeom>
          <a:no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600" dirty="0" smtClean="0"/>
              <a:t>F=(4</a:t>
            </a:r>
            <a:r>
              <a:rPr lang="en-GB" sz="1200" dirty="0" smtClean="0"/>
              <a:t>x</a:t>
            </a:r>
            <a:r>
              <a:rPr lang="el-GR" sz="1600" dirty="0" smtClean="0"/>
              <a:t>π</a:t>
            </a:r>
            <a:r>
              <a:rPr lang="en-GB" sz="1200" dirty="0" err="1" smtClean="0"/>
              <a:t>x</a:t>
            </a:r>
            <a:r>
              <a:rPr lang="en-GB" sz="1600" dirty="0" err="1" smtClean="0"/>
              <a:t>Area</a:t>
            </a:r>
            <a:r>
              <a:rPr lang="en-GB" sz="1600" dirty="0" smtClean="0"/>
              <a:t>)/  </a:t>
            </a:r>
            <a:br>
              <a:rPr lang="en-GB" sz="1600" dirty="0" smtClean="0"/>
            </a:br>
            <a:r>
              <a:rPr lang="en-GB" sz="1600" dirty="0" smtClean="0"/>
              <a:t>           Perimeter</a:t>
            </a:r>
            <a:r>
              <a:rPr lang="en-GB" sz="1600" baseline="30000" dirty="0" smtClean="0"/>
              <a:t>2</a:t>
            </a:r>
            <a:endParaRPr lang="en-GB" sz="1600" baseline="30000" dirty="0"/>
          </a:p>
        </p:txBody>
      </p:sp>
    </p:spTree>
    <p:extLst>
      <p:ext uri="{BB962C8B-B14F-4D97-AF65-F5344CB8AC3E}">
        <p14:creationId xmlns:p14="http://schemas.microsoft.com/office/powerpoint/2010/main" val="407188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solidFill>
                  <a:srgbClr val="0000FF"/>
                </a:solidFill>
              </a:rPr>
              <a:t>Why measure ?</a:t>
            </a:r>
          </a:p>
          <a:p>
            <a:endParaRPr lang="en-GB" dirty="0"/>
          </a:p>
          <a:p>
            <a:r>
              <a:rPr lang="en-GB" dirty="0" smtClean="0">
                <a:solidFill>
                  <a:schemeClr val="bg1">
                    <a:lumMod val="75000"/>
                  </a:schemeClr>
                </a:solidFill>
              </a:rPr>
              <a:t>What do you want to measure ?</a:t>
            </a:r>
          </a:p>
          <a:p>
            <a:endParaRPr lang="en-GB" dirty="0">
              <a:solidFill>
                <a:schemeClr val="bg1">
                  <a:lumMod val="75000"/>
                </a:schemeClr>
              </a:solidFill>
            </a:endParaRPr>
          </a:p>
          <a:p>
            <a:r>
              <a:rPr lang="en-GB" dirty="0" smtClean="0">
                <a:solidFill>
                  <a:schemeClr val="bg1">
                    <a:lumMod val="75000"/>
                  </a:schemeClr>
                </a:solidFill>
              </a:rPr>
              <a:t>How do we measure ?</a:t>
            </a:r>
          </a:p>
          <a:p>
            <a:endParaRPr lang="en-GB" dirty="0">
              <a:solidFill>
                <a:schemeClr val="bg1">
                  <a:lumMod val="75000"/>
                </a:schemeClr>
              </a:solidFill>
            </a:endParaRPr>
          </a:p>
          <a:p>
            <a:r>
              <a:rPr lang="en-GB" dirty="0" smtClean="0">
                <a:solidFill>
                  <a:schemeClr val="bg1">
                    <a:lumMod val="75000"/>
                  </a:schemeClr>
                </a:solidFill>
              </a:rPr>
              <a:t>Are the results unbiased, precise, accurate, valid, meaningful ?</a:t>
            </a:r>
            <a:endParaRPr lang="en-GB" dirty="0">
              <a:solidFill>
                <a:schemeClr val="bg1">
                  <a:lumMod val="75000"/>
                </a:schemeClr>
              </a:solidFill>
            </a:endParaRPr>
          </a:p>
        </p:txBody>
      </p:sp>
      <p:sp>
        <p:nvSpPr>
          <p:cNvPr id="4" name="Title 1"/>
          <p:cNvSpPr>
            <a:spLocks noGrp="1"/>
          </p:cNvSpPr>
          <p:nvPr>
            <p:ph type="title"/>
          </p:nvPr>
        </p:nvSpPr>
        <p:spPr>
          <a:xfrm>
            <a:off x="457200" y="274638"/>
            <a:ext cx="8229600" cy="1143000"/>
          </a:xfrm>
        </p:spPr>
        <p:txBody>
          <a:bodyPr/>
          <a:lstStyle/>
          <a:p>
            <a:r>
              <a:rPr lang="en-GB" dirty="0" smtClean="0">
                <a:solidFill>
                  <a:srgbClr val="0000FF"/>
                </a:solidFill>
              </a:rPr>
              <a:t>Questions</a:t>
            </a:r>
            <a:endParaRPr lang="en-GB" dirty="0">
              <a:solidFill>
                <a:srgbClr val="0000FF"/>
              </a:solidFill>
            </a:endParaRPr>
          </a:p>
        </p:txBody>
      </p:sp>
    </p:spTree>
    <p:extLst>
      <p:ext uri="{BB962C8B-B14F-4D97-AF65-F5344CB8AC3E}">
        <p14:creationId xmlns:p14="http://schemas.microsoft.com/office/powerpoint/2010/main" val="1376398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urier Shape Analysis">
            <a:hlinkClick r:id="rId2" tooltip="plugin:analysis:fourier_shape_analysis:image.jpe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19" y="332656"/>
            <a:ext cx="7567040" cy="6294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344513"/>
            <a:ext cx="3528392" cy="369332"/>
          </a:xfrm>
          <a:prstGeom prst="rect">
            <a:avLst/>
          </a:prstGeom>
          <a:solidFill>
            <a:schemeClr val="accent4">
              <a:lumMod val="20000"/>
              <a:lumOff val="80000"/>
            </a:schemeClr>
          </a:solidFill>
        </p:spPr>
        <p:txBody>
          <a:bodyPr wrap="square" rtlCol="0">
            <a:spAutoFit/>
          </a:bodyPr>
          <a:lstStyle/>
          <a:p>
            <a:r>
              <a:rPr lang="en-GB" dirty="0" smtClean="0">
                <a:solidFill>
                  <a:srgbClr val="0000FF"/>
                </a:solidFill>
              </a:rPr>
              <a:t>Fourier Analysis of Shape Splines</a:t>
            </a:r>
            <a:endParaRPr lang="en-GB" dirty="0">
              <a:solidFill>
                <a:srgbClr val="0000FF"/>
              </a:solidFill>
            </a:endParaRPr>
          </a:p>
        </p:txBody>
      </p:sp>
    </p:spTree>
    <p:extLst>
      <p:ext uri="{BB962C8B-B14F-4D97-AF65-F5344CB8AC3E}">
        <p14:creationId xmlns:p14="http://schemas.microsoft.com/office/powerpoint/2010/main" val="1583959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fun-stuff-to-do.com/images/geometric-shapes-to-print-2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3960440" cy="43381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fun-stuff-to-do.com/images/geometric-shapes-to-print-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04" y="116632"/>
            <a:ext cx="3610754" cy="42702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bp.blogspot.com/-MeChR9LC6II/TeBKTcUTQtI/AAAAAAAAAA8/1-5iqPGyZNk/s1600/image0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386884"/>
            <a:ext cx="3312368" cy="22989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3928" y="1700808"/>
            <a:ext cx="1296144" cy="830997"/>
          </a:xfrm>
          <a:prstGeom prst="rect">
            <a:avLst/>
          </a:prstGeom>
          <a:noFill/>
        </p:spPr>
        <p:txBody>
          <a:bodyPr wrap="square" rtlCol="0">
            <a:spAutoFit/>
          </a:bodyPr>
          <a:lstStyle/>
          <a:p>
            <a:pPr algn="ctr"/>
            <a:r>
              <a:rPr lang="en-GB" sz="2400" dirty="0" smtClean="0">
                <a:solidFill>
                  <a:srgbClr val="0000FF"/>
                </a:solidFill>
              </a:rPr>
              <a:t>Identikit Match</a:t>
            </a:r>
            <a:endParaRPr lang="en-GB" sz="2400" dirty="0">
              <a:solidFill>
                <a:srgbClr val="0000FF"/>
              </a:solidFill>
            </a:endParaRPr>
          </a:p>
        </p:txBody>
      </p:sp>
      <p:sp>
        <p:nvSpPr>
          <p:cNvPr id="3" name="TextBox 2"/>
          <p:cNvSpPr txBox="1"/>
          <p:nvPr/>
        </p:nvSpPr>
        <p:spPr>
          <a:xfrm>
            <a:off x="1403648" y="5301208"/>
            <a:ext cx="1584176" cy="369332"/>
          </a:xfrm>
          <a:prstGeom prst="rect">
            <a:avLst/>
          </a:prstGeom>
          <a:noFill/>
        </p:spPr>
        <p:txBody>
          <a:bodyPr wrap="square" rtlCol="0">
            <a:spAutoFit/>
          </a:bodyPr>
          <a:lstStyle/>
          <a:p>
            <a:r>
              <a:rPr lang="en-GB" dirty="0" smtClean="0">
                <a:solidFill>
                  <a:srgbClr val="0000FF"/>
                </a:solidFill>
              </a:rPr>
              <a:t>Somatotypes</a:t>
            </a:r>
            <a:endParaRPr lang="en-GB" dirty="0">
              <a:solidFill>
                <a:srgbClr val="0000FF"/>
              </a:solidFill>
            </a:endParaRPr>
          </a:p>
        </p:txBody>
      </p:sp>
    </p:spTree>
    <p:extLst>
      <p:ext uri="{BB962C8B-B14F-4D97-AF65-F5344CB8AC3E}">
        <p14:creationId xmlns:p14="http://schemas.microsoft.com/office/powerpoint/2010/main" val="483646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Stereology 1</a:t>
            </a:r>
            <a:endParaRPr lang="en-GB" dirty="0">
              <a:solidFill>
                <a:srgbClr val="0000FF"/>
              </a:solidFill>
            </a:endParaRPr>
          </a:p>
        </p:txBody>
      </p:sp>
      <p:sp>
        <p:nvSpPr>
          <p:cNvPr id="3" name="Content Placeholder 2"/>
          <p:cNvSpPr>
            <a:spLocks noGrp="1"/>
          </p:cNvSpPr>
          <p:nvPr>
            <p:ph idx="1"/>
          </p:nvPr>
        </p:nvSpPr>
        <p:spPr>
          <a:xfrm>
            <a:off x="457200" y="1484784"/>
            <a:ext cx="8229600" cy="4968552"/>
          </a:xfrm>
        </p:spPr>
        <p:txBody>
          <a:bodyPr>
            <a:normAutofit fontScale="85000" lnSpcReduction="10000"/>
          </a:bodyPr>
          <a:lstStyle/>
          <a:p>
            <a:r>
              <a:rPr lang="en-GB" dirty="0" smtClean="0"/>
              <a:t>History</a:t>
            </a:r>
          </a:p>
          <a:p>
            <a:pPr lvl="2"/>
            <a:r>
              <a:rPr lang="en-GB" dirty="0" smtClean="0"/>
              <a:t>1777 Buffon</a:t>
            </a:r>
          </a:p>
          <a:p>
            <a:pPr lvl="2"/>
            <a:r>
              <a:rPr lang="en-GB" dirty="0" smtClean="0"/>
              <a:t>1850s </a:t>
            </a:r>
            <a:r>
              <a:rPr lang="en-GB" dirty="0" err="1" smtClean="0"/>
              <a:t>Delesse</a:t>
            </a:r>
            <a:r>
              <a:rPr lang="en-GB" dirty="0" smtClean="0"/>
              <a:t>, </a:t>
            </a:r>
            <a:r>
              <a:rPr lang="en-GB" dirty="0" err="1" smtClean="0"/>
              <a:t>Sorby</a:t>
            </a:r>
            <a:endParaRPr lang="en-GB" dirty="0" smtClean="0"/>
          </a:p>
          <a:p>
            <a:pPr lvl="2"/>
            <a:r>
              <a:rPr lang="en-GB" dirty="0" smtClean="0"/>
              <a:t>1961 ISS, Models; Elias, </a:t>
            </a:r>
            <a:r>
              <a:rPr lang="en-GB" dirty="0" err="1" smtClean="0"/>
              <a:t>Weibel</a:t>
            </a:r>
            <a:r>
              <a:rPr lang="en-GB" dirty="0" smtClean="0"/>
              <a:t>, Williams, Mayhew, Cruz-</a:t>
            </a:r>
            <a:r>
              <a:rPr lang="en-GB" dirty="0" err="1" smtClean="0"/>
              <a:t>Orive</a:t>
            </a:r>
            <a:r>
              <a:rPr lang="en-GB" dirty="0" smtClean="0"/>
              <a:t> </a:t>
            </a:r>
          </a:p>
          <a:p>
            <a:pPr lvl="2"/>
            <a:r>
              <a:rPr lang="en-GB" dirty="0" smtClean="0"/>
              <a:t>1983 Unbiased/Designer: Gunderson (</a:t>
            </a:r>
            <a:r>
              <a:rPr lang="en-GB" dirty="0" err="1" smtClean="0"/>
              <a:t>Cavalieri</a:t>
            </a:r>
            <a:r>
              <a:rPr lang="en-GB" dirty="0" smtClean="0"/>
              <a:t>, 1635)</a:t>
            </a:r>
          </a:p>
          <a:p>
            <a:r>
              <a:rPr lang="en-GB" dirty="0" smtClean="0"/>
              <a:t>Dimensional Reduction</a:t>
            </a:r>
          </a:p>
          <a:p>
            <a:pPr lvl="2"/>
            <a:r>
              <a:rPr lang="en-GB" dirty="0"/>
              <a:t>Volumes, Surface Areas, Lengths, Numbers</a:t>
            </a:r>
          </a:p>
          <a:p>
            <a:pPr lvl="2"/>
            <a:r>
              <a:rPr lang="en-GB" dirty="0" smtClean="0"/>
              <a:t>Volume=3D, Area=2D, Length=1D, Point=0D</a:t>
            </a:r>
          </a:p>
          <a:p>
            <a:pPr lvl="2"/>
            <a:r>
              <a:rPr lang="en-GB" dirty="0" err="1" smtClean="0"/>
              <a:t>Vv</a:t>
            </a:r>
            <a:r>
              <a:rPr lang="en-GB" dirty="0" smtClean="0"/>
              <a:t>, </a:t>
            </a:r>
            <a:r>
              <a:rPr lang="en-GB" dirty="0" err="1" smtClean="0"/>
              <a:t>Sv</a:t>
            </a:r>
            <a:r>
              <a:rPr lang="en-GB" dirty="0" smtClean="0"/>
              <a:t>, </a:t>
            </a:r>
            <a:r>
              <a:rPr lang="en-GB" dirty="0" err="1" smtClean="0"/>
              <a:t>Lv</a:t>
            </a:r>
            <a:r>
              <a:rPr lang="en-GB" dirty="0" smtClean="0"/>
              <a:t>, Pp    Point Counting, Line Cuts, Counting</a:t>
            </a:r>
            <a:br>
              <a:rPr lang="en-GB" dirty="0" smtClean="0"/>
            </a:br>
            <a:r>
              <a:rPr lang="en-GB" dirty="0" smtClean="0"/>
              <a:t/>
            </a:r>
            <a:br>
              <a:rPr lang="en-GB" dirty="0" smtClean="0"/>
            </a:br>
            <a:endParaRPr lang="en-GB" dirty="0" smtClean="0"/>
          </a:p>
          <a:p>
            <a:r>
              <a:rPr lang="en-GB" dirty="0" smtClean="0"/>
              <a:t>Equipment</a:t>
            </a:r>
          </a:p>
          <a:p>
            <a:pPr lvl="2"/>
            <a:r>
              <a:rPr lang="en-GB" dirty="0" smtClean="0"/>
              <a:t>Probes (Sections, Lattices, Tally Counters, Image Analysers)</a:t>
            </a:r>
          </a:p>
          <a:p>
            <a:pPr lvl="2"/>
            <a:r>
              <a:rPr lang="en-GB" dirty="0" smtClean="0"/>
              <a:t>Isotropic Probes, </a:t>
            </a:r>
            <a:r>
              <a:rPr lang="en-GB" dirty="0" err="1" smtClean="0"/>
              <a:t>Merz</a:t>
            </a:r>
            <a:r>
              <a:rPr lang="en-GB" dirty="0" smtClean="0"/>
              <a:t> Lattices, Cycloids</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60648"/>
            <a:ext cx="1767086" cy="147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
        <p:nvSpPr>
          <p:cNvPr id="4" name="TextBox 3"/>
          <p:cNvSpPr txBox="1"/>
          <p:nvPr/>
        </p:nvSpPr>
        <p:spPr>
          <a:xfrm>
            <a:off x="3203848" y="1196752"/>
            <a:ext cx="2880320" cy="369332"/>
          </a:xfrm>
          <a:prstGeom prst="rect">
            <a:avLst/>
          </a:prstGeom>
          <a:noFill/>
        </p:spPr>
        <p:txBody>
          <a:bodyPr wrap="square" rtlCol="0">
            <a:spAutoFit/>
          </a:bodyPr>
          <a:lstStyle/>
          <a:p>
            <a:r>
              <a:rPr lang="en-GB" dirty="0" smtClean="0">
                <a:solidFill>
                  <a:srgbClr val="FF0000"/>
                </a:solidFill>
              </a:rPr>
              <a:t>Extrapolation from 2D to 3D</a:t>
            </a:r>
            <a:endParaRPr lang="en-GB" dirty="0">
              <a:solidFill>
                <a:srgbClr val="FF0000"/>
              </a:solidFill>
            </a:endParaRPr>
          </a:p>
        </p:txBody>
      </p:sp>
      <p:sp>
        <p:nvSpPr>
          <p:cNvPr id="6" name="TextBox 5"/>
          <p:cNvSpPr txBox="1"/>
          <p:nvPr/>
        </p:nvSpPr>
        <p:spPr>
          <a:xfrm>
            <a:off x="6012160" y="1747210"/>
            <a:ext cx="3168352" cy="261610"/>
          </a:xfrm>
          <a:prstGeom prst="rect">
            <a:avLst/>
          </a:prstGeom>
          <a:noFill/>
        </p:spPr>
        <p:txBody>
          <a:bodyPr wrap="square" rtlCol="0">
            <a:spAutoFit/>
          </a:bodyPr>
          <a:lstStyle/>
          <a:p>
            <a:r>
              <a:rPr lang="en-GB" sz="1050" dirty="0" smtClean="0"/>
              <a:t>Geology, Metallurgy, Biology, Engineering, Astronomy</a:t>
            </a:r>
            <a:endParaRPr lang="en-GB" sz="1050" dirty="0"/>
          </a:p>
        </p:txBody>
      </p:sp>
    </p:spTree>
    <p:extLst>
      <p:ext uri="{BB962C8B-B14F-4D97-AF65-F5344CB8AC3E}">
        <p14:creationId xmlns:p14="http://schemas.microsoft.com/office/powerpoint/2010/main" val="678061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wikieducator.org/images/2/24/Unlabelled_animal_cell_for_cell_worksheet_with_ribosomes.JPG"/>
          <p:cNvPicPr>
            <a:picLocks noChangeAspect="1" noChangeArrowheads="1"/>
          </p:cNvPicPr>
          <p:nvPr/>
        </p:nvPicPr>
        <p:blipFill rotWithShape="1">
          <a:blip r:embed="rId3">
            <a:extLst>
              <a:ext uri="{28A0092B-C50C-407E-A947-70E740481C1C}">
                <a14:useLocalDpi xmlns:a14="http://schemas.microsoft.com/office/drawing/2010/main" val="0"/>
              </a:ext>
            </a:extLst>
          </a:blip>
          <a:srcRect l="19062" t="6183" r="20459" b="15077"/>
          <a:stretch/>
        </p:blipFill>
        <p:spPr bwMode="auto">
          <a:xfrm>
            <a:off x="40389" y="116633"/>
            <a:ext cx="3235467" cy="46805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audilab.bmed.mcgill.ca/HA/HAimage/dig_fig_59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582" y="4908573"/>
            <a:ext cx="1974194" cy="1819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920" y="260648"/>
            <a:ext cx="4824536" cy="646331"/>
          </a:xfrm>
          <a:prstGeom prst="rect">
            <a:avLst/>
          </a:prstGeom>
          <a:noFill/>
        </p:spPr>
        <p:txBody>
          <a:bodyPr wrap="square" rtlCol="0">
            <a:spAutoFit/>
          </a:bodyPr>
          <a:lstStyle/>
          <a:p>
            <a:r>
              <a:rPr lang="en-GB" sz="3600" b="1" dirty="0" smtClean="0">
                <a:solidFill>
                  <a:srgbClr val="0000FF"/>
                </a:solidFill>
              </a:rPr>
              <a:t>Dimensional Reduction</a:t>
            </a:r>
            <a:endParaRPr lang="en-GB" sz="3600" b="1" dirty="0">
              <a:solidFill>
                <a:srgbClr val="0000FF"/>
              </a:solidFill>
            </a:endParaRPr>
          </a:p>
        </p:txBody>
      </p:sp>
      <p:sp>
        <p:nvSpPr>
          <p:cNvPr id="5" name="TextBox 4"/>
          <p:cNvSpPr txBox="1"/>
          <p:nvPr/>
        </p:nvSpPr>
        <p:spPr>
          <a:xfrm>
            <a:off x="3779912" y="1124744"/>
            <a:ext cx="4824536" cy="369332"/>
          </a:xfrm>
          <a:prstGeom prst="rect">
            <a:avLst/>
          </a:prstGeom>
          <a:noFill/>
        </p:spPr>
        <p:txBody>
          <a:bodyPr wrap="square" rtlCol="0">
            <a:spAutoFit/>
          </a:bodyPr>
          <a:lstStyle/>
          <a:p>
            <a:r>
              <a:rPr lang="en-GB" dirty="0" smtClean="0"/>
              <a:t>       </a:t>
            </a:r>
            <a:r>
              <a:rPr lang="en-GB" u="sng" dirty="0" smtClean="0"/>
              <a:t>OBJECT</a:t>
            </a:r>
            <a:r>
              <a:rPr lang="en-GB" dirty="0" smtClean="0"/>
              <a:t>                                         </a:t>
            </a:r>
            <a:r>
              <a:rPr lang="en-GB" u="sng" dirty="0" smtClean="0"/>
              <a:t>SECTION</a:t>
            </a:r>
            <a:endParaRPr lang="en-GB" u="sng" dirty="0"/>
          </a:p>
        </p:txBody>
      </p:sp>
      <p:grpSp>
        <p:nvGrpSpPr>
          <p:cNvPr id="37" name="Group 36"/>
          <p:cNvGrpSpPr/>
          <p:nvPr/>
        </p:nvGrpSpPr>
        <p:grpSpPr>
          <a:xfrm>
            <a:off x="2019737" y="570679"/>
            <a:ext cx="7088767" cy="1663802"/>
            <a:chOff x="2019737" y="570679"/>
            <a:chExt cx="7088767" cy="1663802"/>
          </a:xfrm>
        </p:grpSpPr>
        <p:grpSp>
          <p:nvGrpSpPr>
            <p:cNvPr id="24" name="Group 23"/>
            <p:cNvGrpSpPr/>
            <p:nvPr/>
          </p:nvGrpSpPr>
          <p:grpSpPr>
            <a:xfrm>
              <a:off x="3563888" y="1772816"/>
              <a:ext cx="5544616" cy="461665"/>
              <a:chOff x="3563888" y="1772816"/>
              <a:chExt cx="5544616" cy="461665"/>
            </a:xfrm>
          </p:grpSpPr>
          <p:grpSp>
            <p:nvGrpSpPr>
              <p:cNvPr id="10" name="Group 9"/>
              <p:cNvGrpSpPr/>
              <p:nvPr/>
            </p:nvGrpSpPr>
            <p:grpSpPr>
              <a:xfrm>
                <a:off x="3563888" y="1772816"/>
                <a:ext cx="5544616" cy="461665"/>
                <a:chOff x="3563888" y="1772816"/>
                <a:chExt cx="5544616" cy="461665"/>
              </a:xfrm>
            </p:grpSpPr>
            <p:sp>
              <p:nvSpPr>
                <p:cNvPr id="6" name="TextBox 5"/>
                <p:cNvSpPr txBox="1"/>
                <p:nvPr/>
              </p:nvSpPr>
              <p:spPr>
                <a:xfrm>
                  <a:off x="3563888" y="1772816"/>
                  <a:ext cx="5544616" cy="461665"/>
                </a:xfrm>
                <a:prstGeom prst="rect">
                  <a:avLst/>
                </a:prstGeom>
                <a:noFill/>
              </p:spPr>
              <p:txBody>
                <a:bodyPr wrap="square" rtlCol="0">
                  <a:spAutoFit/>
                </a:bodyPr>
                <a:lstStyle/>
                <a:p>
                  <a:r>
                    <a:rPr lang="en-GB" sz="2400" dirty="0" smtClean="0"/>
                    <a:t>3D  VOLUMES                   AREAS               2D</a:t>
                  </a:r>
                  <a:endParaRPr lang="en-GB" sz="2400" dirty="0"/>
                </a:p>
              </p:txBody>
            </p:sp>
            <p:sp>
              <p:nvSpPr>
                <p:cNvPr id="7" name="Oval 6"/>
                <p:cNvSpPr/>
                <p:nvPr/>
              </p:nvSpPr>
              <p:spPr>
                <a:xfrm rot="1487639">
                  <a:off x="7914084" y="1797199"/>
                  <a:ext cx="288032" cy="389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Arrow Connector 22"/>
              <p:cNvCxnSpPr/>
              <p:nvPr/>
            </p:nvCxnSpPr>
            <p:spPr>
              <a:xfrm>
                <a:off x="5652120" y="1992027"/>
                <a:ext cx="684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8" name="Freeform 27"/>
            <p:cNvSpPr/>
            <p:nvPr/>
          </p:nvSpPr>
          <p:spPr>
            <a:xfrm>
              <a:off x="2019737" y="570679"/>
              <a:ext cx="565170" cy="503561"/>
            </a:xfrm>
            <a:custGeom>
              <a:avLst/>
              <a:gdLst>
                <a:gd name="connsiteX0" fmla="*/ 82113 w 565170"/>
                <a:gd name="connsiteY0" fmla="*/ 821 h 503561"/>
                <a:gd name="connsiteX1" fmla="*/ 18613 w 565170"/>
                <a:gd name="connsiteY1" fmla="*/ 51621 h 503561"/>
                <a:gd name="connsiteX2" fmla="*/ 18613 w 565170"/>
                <a:gd name="connsiteY2" fmla="*/ 153221 h 503561"/>
                <a:gd name="connsiteX3" fmla="*/ 234513 w 565170"/>
                <a:gd name="connsiteY3" fmla="*/ 305621 h 503561"/>
                <a:gd name="connsiteX4" fmla="*/ 399613 w 565170"/>
                <a:gd name="connsiteY4" fmla="*/ 419921 h 503561"/>
                <a:gd name="connsiteX5" fmla="*/ 526613 w 565170"/>
                <a:gd name="connsiteY5" fmla="*/ 502471 h 503561"/>
                <a:gd name="connsiteX6" fmla="*/ 564713 w 565170"/>
                <a:gd name="connsiteY6" fmla="*/ 458021 h 503561"/>
                <a:gd name="connsiteX7" fmla="*/ 532963 w 565170"/>
                <a:gd name="connsiteY7" fmla="*/ 331021 h 503561"/>
                <a:gd name="connsiteX8" fmla="*/ 355163 w 565170"/>
                <a:gd name="connsiteY8" fmla="*/ 165921 h 503561"/>
                <a:gd name="connsiteX9" fmla="*/ 221813 w 565170"/>
                <a:gd name="connsiteY9" fmla="*/ 89721 h 503561"/>
                <a:gd name="connsiteX10" fmla="*/ 82113 w 565170"/>
                <a:gd name="connsiteY10" fmla="*/ 821 h 50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170" h="503561">
                  <a:moveTo>
                    <a:pt x="82113" y="821"/>
                  </a:moveTo>
                  <a:cubicBezTo>
                    <a:pt x="48246" y="-5529"/>
                    <a:pt x="29196" y="26221"/>
                    <a:pt x="18613" y="51621"/>
                  </a:cubicBezTo>
                  <a:cubicBezTo>
                    <a:pt x="8030" y="77021"/>
                    <a:pt x="-17370" y="110888"/>
                    <a:pt x="18613" y="153221"/>
                  </a:cubicBezTo>
                  <a:cubicBezTo>
                    <a:pt x="54596" y="195554"/>
                    <a:pt x="234513" y="305621"/>
                    <a:pt x="234513" y="305621"/>
                  </a:cubicBezTo>
                  <a:lnTo>
                    <a:pt x="399613" y="419921"/>
                  </a:lnTo>
                  <a:cubicBezTo>
                    <a:pt x="448296" y="452729"/>
                    <a:pt x="499096" y="496121"/>
                    <a:pt x="526613" y="502471"/>
                  </a:cubicBezTo>
                  <a:cubicBezTo>
                    <a:pt x="554130" y="508821"/>
                    <a:pt x="563655" y="486596"/>
                    <a:pt x="564713" y="458021"/>
                  </a:cubicBezTo>
                  <a:cubicBezTo>
                    <a:pt x="565771" y="429446"/>
                    <a:pt x="567888" y="379704"/>
                    <a:pt x="532963" y="331021"/>
                  </a:cubicBezTo>
                  <a:cubicBezTo>
                    <a:pt x="498038" y="282338"/>
                    <a:pt x="407021" y="206138"/>
                    <a:pt x="355163" y="165921"/>
                  </a:cubicBezTo>
                  <a:cubicBezTo>
                    <a:pt x="303305" y="125704"/>
                    <a:pt x="272613" y="115121"/>
                    <a:pt x="221813" y="89721"/>
                  </a:cubicBezTo>
                  <a:cubicBezTo>
                    <a:pt x="171013" y="64321"/>
                    <a:pt x="115980" y="7171"/>
                    <a:pt x="82113" y="8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2003125" y="1019323"/>
            <a:ext cx="7105379" cy="2049637"/>
            <a:chOff x="2003125" y="1019323"/>
            <a:chExt cx="7105379" cy="2049637"/>
          </a:xfrm>
        </p:grpSpPr>
        <p:grpSp>
          <p:nvGrpSpPr>
            <p:cNvPr id="25" name="Group 24"/>
            <p:cNvGrpSpPr/>
            <p:nvPr/>
          </p:nvGrpSpPr>
          <p:grpSpPr>
            <a:xfrm>
              <a:off x="3563888" y="2607295"/>
              <a:ext cx="5544616" cy="461665"/>
              <a:chOff x="3563888" y="2607295"/>
              <a:chExt cx="5544616" cy="461665"/>
            </a:xfrm>
          </p:grpSpPr>
          <p:grpSp>
            <p:nvGrpSpPr>
              <p:cNvPr id="11" name="Group 10"/>
              <p:cNvGrpSpPr/>
              <p:nvPr/>
            </p:nvGrpSpPr>
            <p:grpSpPr>
              <a:xfrm>
                <a:off x="3563888" y="2607295"/>
                <a:ext cx="5544616" cy="461665"/>
                <a:chOff x="3563888" y="2607295"/>
                <a:chExt cx="5544616" cy="461665"/>
              </a:xfrm>
            </p:grpSpPr>
            <p:sp>
              <p:nvSpPr>
                <p:cNvPr id="13" name="TextBox 12"/>
                <p:cNvSpPr txBox="1"/>
                <p:nvPr/>
              </p:nvSpPr>
              <p:spPr>
                <a:xfrm>
                  <a:off x="3563888" y="2607295"/>
                  <a:ext cx="5544616" cy="461665"/>
                </a:xfrm>
                <a:prstGeom prst="rect">
                  <a:avLst/>
                </a:prstGeom>
                <a:noFill/>
              </p:spPr>
              <p:txBody>
                <a:bodyPr wrap="square" rtlCol="0">
                  <a:spAutoFit/>
                </a:bodyPr>
                <a:lstStyle/>
                <a:p>
                  <a:r>
                    <a:rPr lang="en-GB" sz="2400" dirty="0"/>
                    <a:t>2</a:t>
                  </a:r>
                  <a:r>
                    <a:rPr lang="en-GB" sz="2400" dirty="0" smtClean="0"/>
                    <a:t>D  AREAS                         LENGTHS          </a:t>
                  </a:r>
                  <a:r>
                    <a:rPr lang="en-GB" sz="2400" dirty="0"/>
                    <a:t>1</a:t>
                  </a:r>
                  <a:r>
                    <a:rPr lang="en-GB" sz="2400" dirty="0" smtClean="0"/>
                    <a:t>D</a:t>
                  </a:r>
                  <a:endParaRPr lang="en-GB" sz="2400" dirty="0"/>
                </a:p>
              </p:txBody>
            </p:sp>
            <p:sp>
              <p:nvSpPr>
                <p:cNvPr id="17" name="Oval 16"/>
                <p:cNvSpPr/>
                <p:nvPr/>
              </p:nvSpPr>
              <p:spPr>
                <a:xfrm rot="1487639">
                  <a:off x="7959956" y="2636867"/>
                  <a:ext cx="288032" cy="389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9" name="Straight Arrow Connector 28"/>
              <p:cNvCxnSpPr/>
              <p:nvPr/>
            </p:nvCxnSpPr>
            <p:spPr>
              <a:xfrm>
                <a:off x="5652120" y="2852936"/>
                <a:ext cx="684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rot="2329656">
              <a:off x="2003125" y="1019323"/>
              <a:ext cx="565170" cy="503561"/>
            </a:xfrm>
            <a:custGeom>
              <a:avLst/>
              <a:gdLst>
                <a:gd name="connsiteX0" fmla="*/ 82113 w 565170"/>
                <a:gd name="connsiteY0" fmla="*/ 821 h 503561"/>
                <a:gd name="connsiteX1" fmla="*/ 18613 w 565170"/>
                <a:gd name="connsiteY1" fmla="*/ 51621 h 503561"/>
                <a:gd name="connsiteX2" fmla="*/ 18613 w 565170"/>
                <a:gd name="connsiteY2" fmla="*/ 153221 h 503561"/>
                <a:gd name="connsiteX3" fmla="*/ 234513 w 565170"/>
                <a:gd name="connsiteY3" fmla="*/ 305621 h 503561"/>
                <a:gd name="connsiteX4" fmla="*/ 399613 w 565170"/>
                <a:gd name="connsiteY4" fmla="*/ 419921 h 503561"/>
                <a:gd name="connsiteX5" fmla="*/ 526613 w 565170"/>
                <a:gd name="connsiteY5" fmla="*/ 502471 h 503561"/>
                <a:gd name="connsiteX6" fmla="*/ 564713 w 565170"/>
                <a:gd name="connsiteY6" fmla="*/ 458021 h 503561"/>
                <a:gd name="connsiteX7" fmla="*/ 532963 w 565170"/>
                <a:gd name="connsiteY7" fmla="*/ 331021 h 503561"/>
                <a:gd name="connsiteX8" fmla="*/ 355163 w 565170"/>
                <a:gd name="connsiteY8" fmla="*/ 165921 h 503561"/>
                <a:gd name="connsiteX9" fmla="*/ 221813 w 565170"/>
                <a:gd name="connsiteY9" fmla="*/ 89721 h 503561"/>
                <a:gd name="connsiteX10" fmla="*/ 82113 w 565170"/>
                <a:gd name="connsiteY10" fmla="*/ 821 h 50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170" h="503561">
                  <a:moveTo>
                    <a:pt x="82113" y="821"/>
                  </a:moveTo>
                  <a:cubicBezTo>
                    <a:pt x="48246" y="-5529"/>
                    <a:pt x="29196" y="26221"/>
                    <a:pt x="18613" y="51621"/>
                  </a:cubicBezTo>
                  <a:cubicBezTo>
                    <a:pt x="8030" y="77021"/>
                    <a:pt x="-17370" y="110888"/>
                    <a:pt x="18613" y="153221"/>
                  </a:cubicBezTo>
                  <a:cubicBezTo>
                    <a:pt x="54596" y="195554"/>
                    <a:pt x="234513" y="305621"/>
                    <a:pt x="234513" y="305621"/>
                  </a:cubicBezTo>
                  <a:lnTo>
                    <a:pt x="399613" y="419921"/>
                  </a:lnTo>
                  <a:cubicBezTo>
                    <a:pt x="448296" y="452729"/>
                    <a:pt x="499096" y="496121"/>
                    <a:pt x="526613" y="502471"/>
                  </a:cubicBezTo>
                  <a:cubicBezTo>
                    <a:pt x="554130" y="508821"/>
                    <a:pt x="563655" y="486596"/>
                    <a:pt x="564713" y="458021"/>
                  </a:cubicBezTo>
                  <a:cubicBezTo>
                    <a:pt x="565771" y="429446"/>
                    <a:pt x="567888" y="379704"/>
                    <a:pt x="532963" y="331021"/>
                  </a:cubicBezTo>
                  <a:cubicBezTo>
                    <a:pt x="498038" y="282338"/>
                    <a:pt x="407021" y="206138"/>
                    <a:pt x="355163" y="165921"/>
                  </a:cubicBezTo>
                  <a:cubicBezTo>
                    <a:pt x="303305" y="125704"/>
                    <a:pt x="272613" y="115121"/>
                    <a:pt x="221813" y="89721"/>
                  </a:cubicBezTo>
                  <a:cubicBezTo>
                    <a:pt x="171013" y="64321"/>
                    <a:pt x="115980" y="7171"/>
                    <a:pt x="82113" y="82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872116" y="3573016"/>
            <a:ext cx="8236388" cy="2003498"/>
            <a:chOff x="872116" y="3573016"/>
            <a:chExt cx="8236388" cy="2003498"/>
          </a:xfrm>
        </p:grpSpPr>
        <p:grpSp>
          <p:nvGrpSpPr>
            <p:cNvPr id="26" name="Group 25"/>
            <p:cNvGrpSpPr/>
            <p:nvPr/>
          </p:nvGrpSpPr>
          <p:grpSpPr>
            <a:xfrm>
              <a:off x="3563888" y="3573016"/>
              <a:ext cx="5544616" cy="461665"/>
              <a:chOff x="3563888" y="3573016"/>
              <a:chExt cx="5544616" cy="461665"/>
            </a:xfrm>
          </p:grpSpPr>
          <p:grpSp>
            <p:nvGrpSpPr>
              <p:cNvPr id="16" name="Group 15"/>
              <p:cNvGrpSpPr/>
              <p:nvPr/>
            </p:nvGrpSpPr>
            <p:grpSpPr>
              <a:xfrm>
                <a:off x="3563888" y="3573016"/>
                <a:ext cx="5544616" cy="461665"/>
                <a:chOff x="3563888" y="3573016"/>
                <a:chExt cx="5544616" cy="461665"/>
              </a:xfrm>
            </p:grpSpPr>
            <p:sp>
              <p:nvSpPr>
                <p:cNvPr id="14" name="TextBox 13"/>
                <p:cNvSpPr txBox="1"/>
                <p:nvPr/>
              </p:nvSpPr>
              <p:spPr>
                <a:xfrm>
                  <a:off x="3563888" y="3573016"/>
                  <a:ext cx="5544616" cy="461665"/>
                </a:xfrm>
                <a:prstGeom prst="rect">
                  <a:avLst/>
                </a:prstGeom>
                <a:noFill/>
              </p:spPr>
              <p:txBody>
                <a:bodyPr wrap="square" rtlCol="0">
                  <a:spAutoFit/>
                </a:bodyPr>
                <a:lstStyle/>
                <a:p>
                  <a:r>
                    <a:rPr lang="en-GB" sz="2400" dirty="0"/>
                    <a:t>1</a:t>
                  </a:r>
                  <a:r>
                    <a:rPr lang="en-GB" sz="2400" dirty="0" smtClean="0"/>
                    <a:t>D  LENGTHS                    POINTS             0D</a:t>
                  </a:r>
                  <a:endParaRPr lang="en-GB" sz="2400" dirty="0"/>
                </a:p>
              </p:txBody>
            </p:sp>
            <p:grpSp>
              <p:nvGrpSpPr>
                <p:cNvPr id="9" name="Group 8"/>
                <p:cNvGrpSpPr/>
                <p:nvPr/>
              </p:nvGrpSpPr>
              <p:grpSpPr>
                <a:xfrm>
                  <a:off x="7956376" y="3573016"/>
                  <a:ext cx="216024" cy="288032"/>
                  <a:chOff x="7956376" y="3573016"/>
                  <a:chExt cx="216024" cy="288032"/>
                </a:xfrm>
              </p:grpSpPr>
              <p:sp>
                <p:nvSpPr>
                  <p:cNvPr id="8" name="Oval 7"/>
                  <p:cNvSpPr/>
                  <p:nvPr/>
                </p:nvSpPr>
                <p:spPr>
                  <a:xfrm>
                    <a:off x="8103972" y="3573016"/>
                    <a:ext cx="68428"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8100392" y="3815329"/>
                    <a:ext cx="68428"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956376" y="3692649"/>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31" name="Straight Arrow Connector 30"/>
              <p:cNvCxnSpPr/>
              <p:nvPr/>
            </p:nvCxnSpPr>
            <p:spPr>
              <a:xfrm>
                <a:off x="5658470" y="3795390"/>
                <a:ext cx="684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a:off x="872116" y="5454103"/>
              <a:ext cx="103705" cy="85452"/>
            </a:xfrm>
            <a:custGeom>
              <a:avLst/>
              <a:gdLst>
                <a:gd name="connsiteX0" fmla="*/ 15856 w 103705"/>
                <a:gd name="connsiteY0" fmla="*/ 584 h 85452"/>
                <a:gd name="connsiteX1" fmla="*/ 5285 w 103705"/>
                <a:gd name="connsiteY1" fmla="*/ 27011 h 85452"/>
                <a:gd name="connsiteX2" fmla="*/ 0 w 103705"/>
                <a:gd name="connsiteY2" fmla="*/ 42868 h 85452"/>
                <a:gd name="connsiteX3" fmla="*/ 5285 w 103705"/>
                <a:gd name="connsiteY3" fmla="*/ 85152 h 85452"/>
                <a:gd name="connsiteX4" fmla="*/ 36998 w 103705"/>
                <a:gd name="connsiteY4" fmla="*/ 85152 h 85452"/>
                <a:gd name="connsiteX5" fmla="*/ 52855 w 103705"/>
                <a:gd name="connsiteY5" fmla="*/ 79867 h 85452"/>
                <a:gd name="connsiteX6" fmla="*/ 100425 w 103705"/>
                <a:gd name="connsiteY6" fmla="*/ 79867 h 85452"/>
                <a:gd name="connsiteX7" fmla="*/ 79283 w 103705"/>
                <a:gd name="connsiteY7" fmla="*/ 53439 h 85452"/>
                <a:gd name="connsiteX8" fmla="*/ 73997 w 103705"/>
                <a:gd name="connsiteY8" fmla="*/ 32297 h 85452"/>
                <a:gd name="connsiteX9" fmla="*/ 68712 w 103705"/>
                <a:gd name="connsiteY9" fmla="*/ 16440 h 85452"/>
                <a:gd name="connsiteX10" fmla="*/ 42284 w 103705"/>
                <a:gd name="connsiteY10" fmla="*/ 11155 h 85452"/>
                <a:gd name="connsiteX11" fmla="*/ 15856 w 103705"/>
                <a:gd name="connsiteY11" fmla="*/ 584 h 8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705" h="85452">
                  <a:moveTo>
                    <a:pt x="15856" y="584"/>
                  </a:moveTo>
                  <a:cubicBezTo>
                    <a:pt x="9689" y="3227"/>
                    <a:pt x="8616" y="18127"/>
                    <a:pt x="5285" y="27011"/>
                  </a:cubicBezTo>
                  <a:cubicBezTo>
                    <a:pt x="3329" y="32228"/>
                    <a:pt x="0" y="37296"/>
                    <a:pt x="0" y="42868"/>
                  </a:cubicBezTo>
                  <a:cubicBezTo>
                    <a:pt x="0" y="57072"/>
                    <a:pt x="3523" y="71057"/>
                    <a:pt x="5285" y="85152"/>
                  </a:cubicBezTo>
                  <a:cubicBezTo>
                    <a:pt x="47572" y="71058"/>
                    <a:pt x="-5287" y="85152"/>
                    <a:pt x="36998" y="85152"/>
                  </a:cubicBezTo>
                  <a:cubicBezTo>
                    <a:pt x="42570" y="85152"/>
                    <a:pt x="47569" y="81629"/>
                    <a:pt x="52855" y="79867"/>
                  </a:cubicBezTo>
                  <a:cubicBezTo>
                    <a:pt x="58381" y="80972"/>
                    <a:pt x="93228" y="91862"/>
                    <a:pt x="100425" y="79867"/>
                  </a:cubicBezTo>
                  <a:cubicBezTo>
                    <a:pt x="112592" y="59589"/>
                    <a:pt x="87609" y="56215"/>
                    <a:pt x="79283" y="53439"/>
                  </a:cubicBezTo>
                  <a:cubicBezTo>
                    <a:pt x="77521" y="46392"/>
                    <a:pt x="75993" y="39282"/>
                    <a:pt x="73997" y="32297"/>
                  </a:cubicBezTo>
                  <a:cubicBezTo>
                    <a:pt x="72466" y="26940"/>
                    <a:pt x="73348" y="19531"/>
                    <a:pt x="68712" y="16440"/>
                  </a:cubicBezTo>
                  <a:cubicBezTo>
                    <a:pt x="61237" y="11457"/>
                    <a:pt x="51000" y="13334"/>
                    <a:pt x="42284" y="11155"/>
                  </a:cubicBezTo>
                  <a:cubicBezTo>
                    <a:pt x="16682" y="4755"/>
                    <a:pt x="22023" y="-2059"/>
                    <a:pt x="15856" y="584"/>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p:cNvSpPr/>
            <p:nvPr/>
          </p:nvSpPr>
          <p:spPr>
            <a:xfrm>
              <a:off x="1558785" y="5443678"/>
              <a:ext cx="148683" cy="132836"/>
            </a:xfrm>
            <a:custGeom>
              <a:avLst/>
              <a:gdLst>
                <a:gd name="connsiteX0" fmla="*/ 106163 w 148683"/>
                <a:gd name="connsiteY0" fmla="*/ 438 h 132836"/>
                <a:gd name="connsiteX1" fmla="*/ 90306 w 148683"/>
                <a:gd name="connsiteY1" fmla="*/ 26865 h 132836"/>
                <a:gd name="connsiteX2" fmla="*/ 85021 w 148683"/>
                <a:gd name="connsiteY2" fmla="*/ 48008 h 132836"/>
                <a:gd name="connsiteX3" fmla="*/ 53307 w 148683"/>
                <a:gd name="connsiteY3" fmla="*/ 63864 h 132836"/>
                <a:gd name="connsiteX4" fmla="*/ 21594 w 148683"/>
                <a:gd name="connsiteY4" fmla="*/ 100863 h 132836"/>
                <a:gd name="connsiteX5" fmla="*/ 5738 w 148683"/>
                <a:gd name="connsiteY5" fmla="*/ 106149 h 132836"/>
                <a:gd name="connsiteX6" fmla="*/ 452 w 148683"/>
                <a:gd name="connsiteY6" fmla="*/ 122005 h 132836"/>
                <a:gd name="connsiteX7" fmla="*/ 32165 w 148683"/>
                <a:gd name="connsiteY7" fmla="*/ 127291 h 132836"/>
                <a:gd name="connsiteX8" fmla="*/ 53307 w 148683"/>
                <a:gd name="connsiteY8" fmla="*/ 122005 h 132836"/>
                <a:gd name="connsiteX9" fmla="*/ 69164 w 148683"/>
                <a:gd name="connsiteY9" fmla="*/ 85006 h 132836"/>
                <a:gd name="connsiteX10" fmla="*/ 85021 w 148683"/>
                <a:gd name="connsiteY10" fmla="*/ 79721 h 132836"/>
                <a:gd name="connsiteX11" fmla="*/ 95592 w 148683"/>
                <a:gd name="connsiteY11" fmla="*/ 63864 h 132836"/>
                <a:gd name="connsiteX12" fmla="*/ 100877 w 148683"/>
                <a:gd name="connsiteY12" fmla="*/ 48008 h 132836"/>
                <a:gd name="connsiteX13" fmla="*/ 122020 w 148683"/>
                <a:gd name="connsiteY13" fmla="*/ 53293 h 132836"/>
                <a:gd name="connsiteX14" fmla="*/ 148447 w 148683"/>
                <a:gd name="connsiteY14" fmla="*/ 26865 h 132836"/>
                <a:gd name="connsiteX15" fmla="*/ 143162 w 148683"/>
                <a:gd name="connsiteY15" fmla="*/ 11009 h 132836"/>
                <a:gd name="connsiteX16" fmla="*/ 106163 w 148683"/>
                <a:gd name="connsiteY16" fmla="*/ 438 h 13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683" h="132836">
                  <a:moveTo>
                    <a:pt x="106163" y="438"/>
                  </a:moveTo>
                  <a:cubicBezTo>
                    <a:pt x="97354" y="3081"/>
                    <a:pt x="94478" y="17477"/>
                    <a:pt x="90306" y="26865"/>
                  </a:cubicBezTo>
                  <a:cubicBezTo>
                    <a:pt x="87356" y="33503"/>
                    <a:pt x="89051" y="41964"/>
                    <a:pt x="85021" y="48008"/>
                  </a:cubicBezTo>
                  <a:cubicBezTo>
                    <a:pt x="79166" y="56791"/>
                    <a:pt x="62352" y="60849"/>
                    <a:pt x="53307" y="63864"/>
                  </a:cubicBezTo>
                  <a:cubicBezTo>
                    <a:pt x="39794" y="104404"/>
                    <a:pt x="53967" y="91613"/>
                    <a:pt x="21594" y="100863"/>
                  </a:cubicBezTo>
                  <a:cubicBezTo>
                    <a:pt x="16237" y="102394"/>
                    <a:pt x="11023" y="104387"/>
                    <a:pt x="5738" y="106149"/>
                  </a:cubicBezTo>
                  <a:cubicBezTo>
                    <a:pt x="3976" y="111434"/>
                    <a:pt x="-1617" y="116832"/>
                    <a:pt x="452" y="122005"/>
                  </a:cubicBezTo>
                  <a:cubicBezTo>
                    <a:pt x="7884" y="140585"/>
                    <a:pt x="21736" y="130271"/>
                    <a:pt x="32165" y="127291"/>
                  </a:cubicBezTo>
                  <a:cubicBezTo>
                    <a:pt x="39150" y="125295"/>
                    <a:pt x="46260" y="123767"/>
                    <a:pt x="53307" y="122005"/>
                  </a:cubicBezTo>
                  <a:cubicBezTo>
                    <a:pt x="56481" y="109311"/>
                    <a:pt x="57758" y="94131"/>
                    <a:pt x="69164" y="85006"/>
                  </a:cubicBezTo>
                  <a:cubicBezTo>
                    <a:pt x="73515" y="81526"/>
                    <a:pt x="79735" y="81483"/>
                    <a:pt x="85021" y="79721"/>
                  </a:cubicBezTo>
                  <a:cubicBezTo>
                    <a:pt x="88545" y="74435"/>
                    <a:pt x="92751" y="69546"/>
                    <a:pt x="95592" y="63864"/>
                  </a:cubicBezTo>
                  <a:cubicBezTo>
                    <a:pt x="98083" y="58881"/>
                    <a:pt x="95704" y="50077"/>
                    <a:pt x="100877" y="48008"/>
                  </a:cubicBezTo>
                  <a:cubicBezTo>
                    <a:pt x="107622" y="45310"/>
                    <a:pt x="114972" y="51531"/>
                    <a:pt x="122020" y="53293"/>
                  </a:cubicBezTo>
                  <a:cubicBezTo>
                    <a:pt x="131270" y="47126"/>
                    <a:pt x="146244" y="40079"/>
                    <a:pt x="148447" y="26865"/>
                  </a:cubicBezTo>
                  <a:cubicBezTo>
                    <a:pt x="149363" y="21370"/>
                    <a:pt x="147619" y="14352"/>
                    <a:pt x="143162" y="11009"/>
                  </a:cubicBezTo>
                  <a:cubicBezTo>
                    <a:pt x="138933" y="7838"/>
                    <a:pt x="114972" y="-2205"/>
                    <a:pt x="106163" y="438"/>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p:nvPr/>
          </p:nvSpPr>
          <p:spPr>
            <a:xfrm>
              <a:off x="2013616" y="5443600"/>
              <a:ext cx="121746" cy="85084"/>
            </a:xfrm>
            <a:custGeom>
              <a:avLst/>
              <a:gdLst>
                <a:gd name="connsiteX0" fmla="*/ 16035 w 121746"/>
                <a:gd name="connsiteY0" fmla="*/ 11087 h 85084"/>
                <a:gd name="connsiteX1" fmla="*/ 5464 w 121746"/>
                <a:gd name="connsiteY1" fmla="*/ 37514 h 85084"/>
                <a:gd name="connsiteX2" fmla="*/ 5464 w 121746"/>
                <a:gd name="connsiteY2" fmla="*/ 69228 h 85084"/>
                <a:gd name="connsiteX3" fmla="*/ 26606 w 121746"/>
                <a:gd name="connsiteY3" fmla="*/ 85084 h 85084"/>
                <a:gd name="connsiteX4" fmla="*/ 58319 w 121746"/>
                <a:gd name="connsiteY4" fmla="*/ 74513 h 85084"/>
                <a:gd name="connsiteX5" fmla="*/ 74176 w 121746"/>
                <a:gd name="connsiteY5" fmla="*/ 63942 h 85084"/>
                <a:gd name="connsiteX6" fmla="*/ 90033 w 121746"/>
                <a:gd name="connsiteY6" fmla="*/ 58657 h 85084"/>
                <a:gd name="connsiteX7" fmla="*/ 105889 w 121746"/>
                <a:gd name="connsiteY7" fmla="*/ 48086 h 85084"/>
                <a:gd name="connsiteX8" fmla="*/ 121746 w 121746"/>
                <a:gd name="connsiteY8" fmla="*/ 16372 h 85084"/>
                <a:gd name="connsiteX9" fmla="*/ 105889 w 121746"/>
                <a:gd name="connsiteY9" fmla="*/ 5801 h 85084"/>
                <a:gd name="connsiteX10" fmla="*/ 42463 w 121746"/>
                <a:gd name="connsiteY10" fmla="*/ 5801 h 85084"/>
                <a:gd name="connsiteX11" fmla="*/ 16035 w 121746"/>
                <a:gd name="connsiteY11" fmla="*/ 11087 h 8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46" h="85084">
                  <a:moveTo>
                    <a:pt x="16035" y="11087"/>
                  </a:moveTo>
                  <a:cubicBezTo>
                    <a:pt x="9868" y="16373"/>
                    <a:pt x="8795" y="28631"/>
                    <a:pt x="5464" y="37514"/>
                  </a:cubicBezTo>
                  <a:cubicBezTo>
                    <a:pt x="1089" y="49179"/>
                    <a:pt x="-4257" y="57563"/>
                    <a:pt x="5464" y="69228"/>
                  </a:cubicBezTo>
                  <a:cubicBezTo>
                    <a:pt x="11103" y="75995"/>
                    <a:pt x="19559" y="79799"/>
                    <a:pt x="26606" y="85084"/>
                  </a:cubicBezTo>
                  <a:lnTo>
                    <a:pt x="58319" y="74513"/>
                  </a:lnTo>
                  <a:cubicBezTo>
                    <a:pt x="64346" y="72504"/>
                    <a:pt x="68494" y="66783"/>
                    <a:pt x="74176" y="63942"/>
                  </a:cubicBezTo>
                  <a:cubicBezTo>
                    <a:pt x="79159" y="61450"/>
                    <a:pt x="84747" y="60419"/>
                    <a:pt x="90033" y="58657"/>
                  </a:cubicBezTo>
                  <a:cubicBezTo>
                    <a:pt x="95318" y="55133"/>
                    <a:pt x="101397" y="52578"/>
                    <a:pt x="105889" y="48086"/>
                  </a:cubicBezTo>
                  <a:cubicBezTo>
                    <a:pt x="116135" y="37840"/>
                    <a:pt x="117447" y="29268"/>
                    <a:pt x="121746" y="16372"/>
                  </a:cubicBezTo>
                  <a:cubicBezTo>
                    <a:pt x="116460" y="12848"/>
                    <a:pt x="111571" y="8642"/>
                    <a:pt x="105889" y="5801"/>
                  </a:cubicBezTo>
                  <a:cubicBezTo>
                    <a:pt x="83350" y="-5468"/>
                    <a:pt x="71364" y="2590"/>
                    <a:pt x="42463" y="5801"/>
                  </a:cubicBezTo>
                  <a:cubicBezTo>
                    <a:pt x="24492" y="29762"/>
                    <a:pt x="22202" y="5801"/>
                    <a:pt x="16035" y="11087"/>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2699792" y="4149080"/>
            <a:ext cx="6408712" cy="1233428"/>
            <a:chOff x="2699792" y="4149080"/>
            <a:chExt cx="6408712" cy="1233428"/>
          </a:xfrm>
        </p:grpSpPr>
        <p:grpSp>
          <p:nvGrpSpPr>
            <p:cNvPr id="27" name="Group 26"/>
            <p:cNvGrpSpPr/>
            <p:nvPr/>
          </p:nvGrpSpPr>
          <p:grpSpPr>
            <a:xfrm>
              <a:off x="3563888" y="4551511"/>
              <a:ext cx="5544616" cy="830997"/>
              <a:chOff x="3563888" y="4551511"/>
              <a:chExt cx="5544616" cy="830997"/>
            </a:xfrm>
          </p:grpSpPr>
          <p:grpSp>
            <p:nvGrpSpPr>
              <p:cNvPr id="18" name="Group 17"/>
              <p:cNvGrpSpPr/>
              <p:nvPr/>
            </p:nvGrpSpPr>
            <p:grpSpPr>
              <a:xfrm>
                <a:off x="3563888" y="4551511"/>
                <a:ext cx="5544616" cy="830997"/>
                <a:chOff x="3563888" y="4551511"/>
                <a:chExt cx="5544616" cy="830997"/>
              </a:xfrm>
            </p:grpSpPr>
            <p:sp>
              <p:nvSpPr>
                <p:cNvPr id="15" name="TextBox 14"/>
                <p:cNvSpPr txBox="1"/>
                <p:nvPr/>
              </p:nvSpPr>
              <p:spPr>
                <a:xfrm>
                  <a:off x="3563888" y="4551511"/>
                  <a:ext cx="5544616" cy="830997"/>
                </a:xfrm>
                <a:prstGeom prst="rect">
                  <a:avLst/>
                </a:prstGeom>
                <a:noFill/>
              </p:spPr>
              <p:txBody>
                <a:bodyPr wrap="square" rtlCol="0">
                  <a:spAutoFit/>
                </a:bodyPr>
                <a:lstStyle/>
                <a:p>
                  <a:r>
                    <a:rPr lang="en-GB" sz="2400" dirty="0"/>
                    <a:t>0</a:t>
                  </a:r>
                  <a:r>
                    <a:rPr lang="en-GB" sz="2400" dirty="0" smtClean="0"/>
                    <a:t>D  POINTS                       Hit                      0D</a:t>
                  </a:r>
                  <a:br>
                    <a:rPr lang="en-GB" sz="2400" dirty="0" smtClean="0"/>
                  </a:br>
                  <a:r>
                    <a:rPr lang="en-GB" sz="2400" dirty="0" smtClean="0"/>
                    <a:t>                                            Miss                    X</a:t>
                  </a:r>
                  <a:endParaRPr lang="en-GB" sz="2400" dirty="0"/>
                </a:p>
              </p:txBody>
            </p:sp>
            <p:sp>
              <p:nvSpPr>
                <p:cNvPr id="21" name="Oval 20"/>
                <p:cNvSpPr/>
                <p:nvPr/>
              </p:nvSpPr>
              <p:spPr>
                <a:xfrm>
                  <a:off x="8100392" y="4751433"/>
                  <a:ext cx="68428"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Straight Arrow Connector 32"/>
              <p:cNvCxnSpPr/>
              <p:nvPr/>
            </p:nvCxnSpPr>
            <p:spPr>
              <a:xfrm>
                <a:off x="5658470" y="4797152"/>
                <a:ext cx="684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 name="Oval 40"/>
            <p:cNvSpPr/>
            <p:nvPr/>
          </p:nvSpPr>
          <p:spPr>
            <a:xfrm>
              <a:off x="2699792" y="4149080"/>
              <a:ext cx="72008"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8" name="Picture 4" descr="P3260006"/>
          <p:cNvPicPr>
            <a:picLocks noChangeAspect="1" noChangeArrowheads="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l="25984" r="19616"/>
          <a:stretch/>
        </p:blipFill>
        <p:spPr bwMode="auto">
          <a:xfrm>
            <a:off x="2598673" y="4967009"/>
            <a:ext cx="1253247" cy="172792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the-universe.ie/html/multimedia/Grand_Univer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05" y="5442172"/>
            <a:ext cx="2026047" cy="10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8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3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3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3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6336704" cy="523220"/>
          </a:xfrm>
          <a:prstGeom prst="rect">
            <a:avLst/>
          </a:prstGeom>
          <a:noFill/>
        </p:spPr>
        <p:txBody>
          <a:bodyPr wrap="square" rtlCol="0">
            <a:spAutoFit/>
          </a:bodyPr>
          <a:lstStyle/>
          <a:p>
            <a:r>
              <a:rPr lang="en-GB" sz="2800" b="1" dirty="0" smtClean="0">
                <a:solidFill>
                  <a:srgbClr val="0000FF"/>
                </a:solidFill>
              </a:rPr>
              <a:t>Volume Fraction</a:t>
            </a:r>
            <a:endParaRPr lang="en-GB" sz="2800" b="1" dirty="0">
              <a:solidFill>
                <a:srgbClr val="0000FF"/>
              </a:solidFill>
            </a:endParaRPr>
          </a:p>
        </p:txBody>
      </p:sp>
      <p:pic>
        <p:nvPicPr>
          <p:cNvPr id="9218" name="Picture 2" descr="http://developer.blackberry.com/playbook/native/files/documentation/gry1339512333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57858"/>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669603" y="2055173"/>
            <a:ext cx="1606988" cy="954727"/>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23528" y="4667597"/>
            <a:ext cx="1041011" cy="923330"/>
          </a:xfrm>
          <a:prstGeom prst="rect">
            <a:avLst/>
          </a:prstGeom>
          <a:noFill/>
        </p:spPr>
        <p:txBody>
          <a:bodyPr wrap="square" rtlCol="0">
            <a:spAutoFit/>
          </a:bodyPr>
          <a:lstStyle/>
          <a:p>
            <a:r>
              <a:rPr lang="en-GB" sz="5400" dirty="0" err="1" smtClean="0">
                <a:solidFill>
                  <a:schemeClr val="accent6">
                    <a:lumMod val="75000"/>
                  </a:schemeClr>
                </a:solidFill>
              </a:rPr>
              <a:t>V</a:t>
            </a:r>
            <a:r>
              <a:rPr lang="en-GB" sz="4000" dirty="0" err="1" smtClean="0"/>
              <a:t>v</a:t>
            </a:r>
            <a:endParaRPr lang="en-GB" sz="4000" dirty="0"/>
          </a:p>
        </p:txBody>
      </p:sp>
      <p:sp>
        <p:nvSpPr>
          <p:cNvPr id="19" name="TextBox 18"/>
          <p:cNvSpPr txBox="1"/>
          <p:nvPr/>
        </p:nvSpPr>
        <p:spPr>
          <a:xfrm>
            <a:off x="179512" y="5595516"/>
            <a:ext cx="1479054" cy="338554"/>
          </a:xfrm>
          <a:prstGeom prst="rect">
            <a:avLst/>
          </a:prstGeom>
          <a:noFill/>
        </p:spPr>
        <p:txBody>
          <a:bodyPr wrap="square" rtlCol="0">
            <a:spAutoFit/>
          </a:bodyPr>
          <a:lstStyle/>
          <a:p>
            <a:r>
              <a:rPr lang="en-GB" sz="1600" dirty="0" smtClean="0"/>
              <a:t>Reconstruct</a:t>
            </a:r>
            <a:endParaRPr lang="en-GB" sz="1600" dirty="0"/>
          </a:p>
        </p:txBody>
      </p:sp>
      <p:grpSp>
        <p:nvGrpSpPr>
          <p:cNvPr id="24" name="Group 23"/>
          <p:cNvGrpSpPr/>
          <p:nvPr/>
        </p:nvGrpSpPr>
        <p:grpSpPr>
          <a:xfrm>
            <a:off x="216842" y="188640"/>
            <a:ext cx="7606505" cy="6245314"/>
            <a:chOff x="216842" y="188640"/>
            <a:chExt cx="7606505" cy="6245314"/>
          </a:xfrm>
        </p:grpSpPr>
        <p:grpSp>
          <p:nvGrpSpPr>
            <p:cNvPr id="22" name="Group 21"/>
            <p:cNvGrpSpPr/>
            <p:nvPr/>
          </p:nvGrpSpPr>
          <p:grpSpPr>
            <a:xfrm>
              <a:off x="216842" y="188640"/>
              <a:ext cx="7606505" cy="2934047"/>
              <a:chOff x="216842" y="188640"/>
              <a:chExt cx="7606505" cy="2934047"/>
            </a:xfrm>
          </p:grpSpPr>
          <p:grpSp>
            <p:nvGrpSpPr>
              <p:cNvPr id="15" name="Group 14"/>
              <p:cNvGrpSpPr/>
              <p:nvPr/>
            </p:nvGrpSpPr>
            <p:grpSpPr>
              <a:xfrm>
                <a:off x="216842" y="1581175"/>
                <a:ext cx="2373635" cy="1541512"/>
                <a:chOff x="216842" y="1581175"/>
                <a:chExt cx="2373635" cy="1541512"/>
              </a:xfrm>
            </p:grpSpPr>
            <p:sp>
              <p:nvSpPr>
                <p:cNvPr id="6" name="Rectangle 5"/>
                <p:cNvSpPr/>
                <p:nvPr/>
              </p:nvSpPr>
              <p:spPr>
                <a:xfrm>
                  <a:off x="216842" y="1581175"/>
                  <a:ext cx="2373635" cy="1541512"/>
                </a:xfrm>
                <a:prstGeom prst="rect">
                  <a:avLst/>
                </a:prstGeom>
                <a:solidFill>
                  <a:schemeClr val="accent3">
                    <a:lumMod val="20000"/>
                    <a:lumOff val="80000"/>
                    <a:alpha val="37000"/>
                  </a:schemeClr>
                </a:solidFill>
                <a:ln>
                  <a:solidFill>
                    <a:schemeClr val="accent3">
                      <a:lumMod val="40000"/>
                      <a:lumOff val="60000"/>
                    </a:schemeClr>
                  </a:solidFill>
                </a:ln>
                <a:scene3d>
                  <a:camera prst="orthographicFront">
                    <a:rot lat="600000" lon="6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215162" y="2159690"/>
                  <a:ext cx="365988" cy="831160"/>
                </a:xfrm>
                <a:custGeom>
                  <a:avLst/>
                  <a:gdLst>
                    <a:gd name="connsiteX0" fmla="*/ 365988 w 365988"/>
                    <a:gd name="connsiteY0" fmla="*/ 2485 h 831160"/>
                    <a:gd name="connsiteX1" fmla="*/ 185013 w 365988"/>
                    <a:gd name="connsiteY1" fmla="*/ 31060 h 831160"/>
                    <a:gd name="connsiteX2" fmla="*/ 51663 w 365988"/>
                    <a:gd name="connsiteY2" fmla="*/ 221560 h 831160"/>
                    <a:gd name="connsiteX3" fmla="*/ 4038 w 365988"/>
                    <a:gd name="connsiteY3" fmla="*/ 440635 h 831160"/>
                    <a:gd name="connsiteX4" fmla="*/ 23088 w 365988"/>
                    <a:gd name="connsiteY4" fmla="*/ 669235 h 831160"/>
                    <a:gd name="connsiteX5" fmla="*/ 185013 w 365988"/>
                    <a:gd name="connsiteY5" fmla="*/ 831160 h 831160"/>
                    <a:gd name="connsiteX6" fmla="*/ 185013 w 365988"/>
                    <a:gd name="connsiteY6" fmla="*/ 831160 h 831160"/>
                    <a:gd name="connsiteX7" fmla="*/ 185013 w 365988"/>
                    <a:gd name="connsiteY7" fmla="*/ 831160 h 8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88" h="831160">
                      <a:moveTo>
                        <a:pt x="365988" y="2485"/>
                      </a:moveTo>
                      <a:cubicBezTo>
                        <a:pt x="301694" y="-1484"/>
                        <a:pt x="237400" y="-5452"/>
                        <a:pt x="185013" y="31060"/>
                      </a:cubicBezTo>
                      <a:cubicBezTo>
                        <a:pt x="132626" y="67572"/>
                        <a:pt x="81825" y="153298"/>
                        <a:pt x="51663" y="221560"/>
                      </a:cubicBezTo>
                      <a:cubicBezTo>
                        <a:pt x="21501" y="289822"/>
                        <a:pt x="8800" y="366023"/>
                        <a:pt x="4038" y="440635"/>
                      </a:cubicBezTo>
                      <a:cubicBezTo>
                        <a:pt x="-725" y="515248"/>
                        <a:pt x="-7074" y="604148"/>
                        <a:pt x="23088" y="669235"/>
                      </a:cubicBezTo>
                      <a:cubicBezTo>
                        <a:pt x="53250" y="734322"/>
                        <a:pt x="185013" y="831160"/>
                        <a:pt x="185013" y="831160"/>
                      </a:cubicBezTo>
                      <a:lnTo>
                        <a:pt x="185013" y="831160"/>
                      </a:lnTo>
                      <a:lnTo>
                        <a:pt x="185013" y="83116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5831506" y="188640"/>
                <a:ext cx="1991841" cy="1991841"/>
                <a:chOff x="5436096" y="1581174"/>
                <a:chExt cx="1991841" cy="1991841"/>
              </a:xfrm>
            </p:grpSpPr>
            <p:sp>
              <p:nvSpPr>
                <p:cNvPr id="9" name="Rectangle 8"/>
                <p:cNvSpPr/>
                <p:nvPr/>
              </p:nvSpPr>
              <p:spPr>
                <a:xfrm>
                  <a:off x="5436096" y="1581174"/>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831506" y="1939419"/>
                  <a:ext cx="1201019" cy="1275349"/>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Arrow Connector 13"/>
              <p:cNvCxnSpPr/>
              <p:nvPr/>
            </p:nvCxnSpPr>
            <p:spPr>
              <a:xfrm flipV="1">
                <a:off x="3547438" y="1581175"/>
                <a:ext cx="1257035" cy="488856"/>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1691680" y="4672186"/>
              <a:ext cx="1041011" cy="923330"/>
            </a:xfrm>
            <a:prstGeom prst="rect">
              <a:avLst/>
            </a:prstGeom>
            <a:noFill/>
          </p:spPr>
          <p:txBody>
            <a:bodyPr wrap="square" rtlCol="0">
              <a:spAutoFit/>
            </a:bodyPr>
            <a:lstStyle/>
            <a:p>
              <a:r>
                <a:rPr lang="en-GB" sz="5400" dirty="0" smtClean="0">
                  <a:solidFill>
                    <a:schemeClr val="accent6">
                      <a:lumMod val="75000"/>
                    </a:schemeClr>
                  </a:solidFill>
                </a:rPr>
                <a:t>A</a:t>
              </a:r>
              <a:r>
                <a:rPr lang="en-GB" sz="3200" dirty="0"/>
                <a:t>A</a:t>
              </a:r>
            </a:p>
          </p:txBody>
        </p:sp>
        <p:sp>
          <p:nvSpPr>
            <p:cNvPr id="18" name="TextBox 17"/>
            <p:cNvSpPr txBox="1"/>
            <p:nvPr/>
          </p:nvSpPr>
          <p:spPr>
            <a:xfrm>
              <a:off x="1547664" y="5602957"/>
              <a:ext cx="1584176" cy="830997"/>
            </a:xfrm>
            <a:prstGeom prst="rect">
              <a:avLst/>
            </a:prstGeom>
            <a:noFill/>
          </p:spPr>
          <p:txBody>
            <a:bodyPr wrap="square" rtlCol="0">
              <a:spAutoFit/>
            </a:bodyPr>
            <a:lstStyle/>
            <a:p>
              <a:r>
                <a:rPr lang="en-GB" sz="1600" dirty="0" err="1" smtClean="0"/>
                <a:t>Planimetry</a:t>
              </a:r>
              <a:r>
                <a:rPr lang="en-GB" sz="1600" dirty="0" smtClean="0"/>
                <a:t/>
              </a:r>
              <a:br>
                <a:rPr lang="en-GB" sz="1600" dirty="0" smtClean="0"/>
              </a:br>
              <a:r>
                <a:rPr lang="en-GB" sz="1600" dirty="0" smtClean="0"/>
                <a:t>Cut &amp; Weigh</a:t>
              </a:r>
              <a:br>
                <a:rPr lang="en-GB" sz="1600" dirty="0" smtClean="0"/>
              </a:br>
              <a:r>
                <a:rPr lang="en-GB" sz="1600" dirty="0" smtClean="0"/>
                <a:t>Count Squares</a:t>
              </a:r>
              <a:endParaRPr lang="en-GB" sz="1600" dirty="0"/>
            </a:p>
          </p:txBody>
        </p:sp>
        <p:sp>
          <p:nvSpPr>
            <p:cNvPr id="20" name="TextBox 19"/>
            <p:cNvSpPr txBox="1"/>
            <p:nvPr/>
          </p:nvSpPr>
          <p:spPr>
            <a:xfrm>
              <a:off x="1187624" y="4941168"/>
              <a:ext cx="374005" cy="461665"/>
            </a:xfrm>
            <a:prstGeom prst="rect">
              <a:avLst/>
            </a:prstGeom>
            <a:noFill/>
          </p:spPr>
          <p:txBody>
            <a:bodyPr wrap="square" rtlCol="0">
              <a:spAutoFit/>
            </a:bodyPr>
            <a:lstStyle/>
            <a:p>
              <a:r>
                <a:rPr lang="en-GB" sz="2400" b="1" dirty="0" smtClean="0"/>
                <a:t>=</a:t>
              </a:r>
              <a:endParaRPr lang="en-GB" sz="2400" b="1" dirty="0"/>
            </a:p>
          </p:txBody>
        </p:sp>
      </p:grpSp>
      <p:grpSp>
        <p:nvGrpSpPr>
          <p:cNvPr id="14337" name="Group 14336"/>
          <p:cNvGrpSpPr/>
          <p:nvPr/>
        </p:nvGrpSpPr>
        <p:grpSpPr>
          <a:xfrm>
            <a:off x="5724128" y="2329433"/>
            <a:ext cx="2232248" cy="2179687"/>
            <a:chOff x="5724128" y="2329433"/>
            <a:chExt cx="2232248" cy="2179687"/>
          </a:xfrm>
        </p:grpSpPr>
        <p:grpSp>
          <p:nvGrpSpPr>
            <p:cNvPr id="37" name="Group 36"/>
            <p:cNvGrpSpPr/>
            <p:nvPr/>
          </p:nvGrpSpPr>
          <p:grpSpPr>
            <a:xfrm>
              <a:off x="5824711" y="2420888"/>
              <a:ext cx="1991841" cy="1991841"/>
              <a:chOff x="5436096" y="1581174"/>
              <a:chExt cx="1991841" cy="1991841"/>
            </a:xfrm>
          </p:grpSpPr>
          <p:sp>
            <p:nvSpPr>
              <p:cNvPr id="38" name="Rectangle 37"/>
              <p:cNvSpPr/>
              <p:nvPr/>
            </p:nvSpPr>
            <p:spPr>
              <a:xfrm>
                <a:off x="5436096" y="1581174"/>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5831506" y="1939419"/>
                <a:ext cx="1201019" cy="1275349"/>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5724128" y="2329433"/>
              <a:ext cx="2232248" cy="21796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36" name="Straight Connector 14335"/>
            <p:cNvCxnSpPr/>
            <p:nvPr/>
          </p:nvCxnSpPr>
          <p:spPr>
            <a:xfrm>
              <a:off x="5724128" y="2575270"/>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24128" y="2852936"/>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24128" y="314096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24128" y="348195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24128" y="3789040"/>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24128" y="4086597"/>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724128" y="4374629"/>
              <a:ext cx="223224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349" name="Group 14348"/>
          <p:cNvGrpSpPr/>
          <p:nvPr/>
        </p:nvGrpSpPr>
        <p:grpSpPr>
          <a:xfrm>
            <a:off x="2555776" y="2852936"/>
            <a:ext cx="4879329" cy="3576826"/>
            <a:chOff x="2541811" y="2852936"/>
            <a:chExt cx="4879329" cy="3576826"/>
          </a:xfrm>
        </p:grpSpPr>
        <p:sp>
          <p:nvSpPr>
            <p:cNvPr id="32" name="TextBox 31"/>
            <p:cNvSpPr txBox="1"/>
            <p:nvPr/>
          </p:nvSpPr>
          <p:spPr>
            <a:xfrm>
              <a:off x="2541811" y="4941168"/>
              <a:ext cx="374005" cy="461665"/>
            </a:xfrm>
            <a:prstGeom prst="rect">
              <a:avLst/>
            </a:prstGeom>
            <a:noFill/>
          </p:spPr>
          <p:txBody>
            <a:bodyPr wrap="square" rtlCol="0">
              <a:spAutoFit/>
            </a:bodyPr>
            <a:lstStyle/>
            <a:p>
              <a:r>
                <a:rPr lang="en-GB" sz="2400" b="1" dirty="0" smtClean="0"/>
                <a:t>=</a:t>
              </a:r>
              <a:endParaRPr lang="en-GB" sz="2400" b="1" dirty="0"/>
            </a:p>
          </p:txBody>
        </p:sp>
        <p:grpSp>
          <p:nvGrpSpPr>
            <p:cNvPr id="14348" name="Group 14347"/>
            <p:cNvGrpSpPr/>
            <p:nvPr/>
          </p:nvGrpSpPr>
          <p:grpSpPr>
            <a:xfrm>
              <a:off x="2915816" y="2852936"/>
              <a:ext cx="4505324" cy="3576826"/>
              <a:chOff x="2915816" y="2852936"/>
              <a:chExt cx="4505324" cy="3576826"/>
            </a:xfrm>
          </p:grpSpPr>
          <p:sp>
            <p:nvSpPr>
              <p:cNvPr id="26" name="TextBox 25"/>
              <p:cNvSpPr txBox="1"/>
              <p:nvPr/>
            </p:nvSpPr>
            <p:spPr>
              <a:xfrm>
                <a:off x="3026933" y="4672186"/>
                <a:ext cx="1041011" cy="923330"/>
              </a:xfrm>
              <a:prstGeom prst="rect">
                <a:avLst/>
              </a:prstGeom>
              <a:noFill/>
            </p:spPr>
            <p:txBody>
              <a:bodyPr wrap="square" rtlCol="0">
                <a:spAutoFit/>
              </a:bodyPr>
              <a:lstStyle/>
              <a:p>
                <a:r>
                  <a:rPr lang="en-GB" sz="5400" dirty="0" smtClean="0">
                    <a:solidFill>
                      <a:schemeClr val="accent6">
                        <a:lumMod val="75000"/>
                      </a:schemeClr>
                    </a:solidFill>
                  </a:rPr>
                  <a:t>L</a:t>
                </a:r>
                <a:r>
                  <a:rPr lang="en-GB" sz="3200" dirty="0" smtClean="0"/>
                  <a:t>L</a:t>
                </a:r>
                <a:endParaRPr lang="en-GB" sz="3200" dirty="0"/>
              </a:p>
            </p:txBody>
          </p:sp>
          <p:sp>
            <p:nvSpPr>
              <p:cNvPr id="28" name="TextBox 27"/>
              <p:cNvSpPr txBox="1"/>
              <p:nvPr/>
            </p:nvSpPr>
            <p:spPr>
              <a:xfrm>
                <a:off x="2915816" y="5598765"/>
                <a:ext cx="1584176" cy="830997"/>
              </a:xfrm>
              <a:prstGeom prst="rect">
                <a:avLst/>
              </a:prstGeom>
              <a:noFill/>
            </p:spPr>
            <p:txBody>
              <a:bodyPr wrap="square" rtlCol="0">
                <a:spAutoFit/>
              </a:bodyPr>
              <a:lstStyle/>
              <a:p>
                <a:r>
                  <a:rPr lang="en-GB" sz="1600" dirty="0" smtClean="0"/>
                  <a:t>Measure</a:t>
                </a:r>
                <a:br>
                  <a:rPr lang="en-GB" sz="1600" dirty="0" smtClean="0"/>
                </a:br>
                <a:r>
                  <a:rPr lang="en-GB" sz="1600" dirty="0" err="1" smtClean="0"/>
                  <a:t>Opisometer</a:t>
                </a:r>
                <a:r>
                  <a:rPr lang="en-GB" sz="1600" dirty="0" smtClean="0"/>
                  <a:t/>
                </a:r>
                <a:br>
                  <a:rPr lang="en-GB" sz="1600" dirty="0" smtClean="0"/>
                </a:br>
                <a:r>
                  <a:rPr lang="en-GB" sz="1600" dirty="0" smtClean="0"/>
                  <a:t>Computer</a:t>
                </a:r>
                <a:endParaRPr lang="en-GB" sz="1600" dirty="0"/>
              </a:p>
            </p:txBody>
          </p:sp>
          <p:grpSp>
            <p:nvGrpSpPr>
              <p:cNvPr id="14347" name="Group 14346"/>
              <p:cNvGrpSpPr/>
              <p:nvPr/>
            </p:nvGrpSpPr>
            <p:grpSpPr>
              <a:xfrm>
                <a:off x="6256759" y="2852936"/>
                <a:ext cx="1164381" cy="936104"/>
                <a:chOff x="6256759" y="2852936"/>
                <a:chExt cx="1164381" cy="936104"/>
              </a:xfrm>
            </p:grpSpPr>
            <p:cxnSp>
              <p:nvCxnSpPr>
                <p:cNvPr id="14341" name="Straight Connector 14340"/>
                <p:cNvCxnSpPr/>
                <p:nvPr/>
              </p:nvCxnSpPr>
              <p:spPr>
                <a:xfrm>
                  <a:off x="6381725" y="2852936"/>
                  <a:ext cx="720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257900" y="3140968"/>
                  <a:ext cx="11632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256759" y="3491483"/>
                  <a:ext cx="1164381" cy="9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381725" y="3789040"/>
                  <a:ext cx="92657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grpSp>
        <p:nvGrpSpPr>
          <p:cNvPr id="14354" name="Group 14353"/>
          <p:cNvGrpSpPr/>
          <p:nvPr/>
        </p:nvGrpSpPr>
        <p:grpSpPr>
          <a:xfrm>
            <a:off x="3851920" y="4633689"/>
            <a:ext cx="4118421" cy="2179687"/>
            <a:chOff x="3851920" y="4633689"/>
            <a:chExt cx="4118421" cy="2179687"/>
          </a:xfrm>
        </p:grpSpPr>
        <p:grpSp>
          <p:nvGrpSpPr>
            <p:cNvPr id="34" name="Group 33"/>
            <p:cNvGrpSpPr/>
            <p:nvPr/>
          </p:nvGrpSpPr>
          <p:grpSpPr>
            <a:xfrm>
              <a:off x="5830044" y="4725144"/>
              <a:ext cx="1991841" cy="1991841"/>
              <a:chOff x="5436096" y="1581174"/>
              <a:chExt cx="1991841" cy="1991841"/>
            </a:xfrm>
          </p:grpSpPr>
          <p:sp>
            <p:nvSpPr>
              <p:cNvPr id="35" name="Rectangle 34"/>
              <p:cNvSpPr/>
              <p:nvPr/>
            </p:nvSpPr>
            <p:spPr>
              <a:xfrm>
                <a:off x="5436096" y="1581174"/>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p:nvPr/>
            </p:nvSpPr>
            <p:spPr>
              <a:xfrm>
                <a:off x="5831506" y="1939419"/>
                <a:ext cx="1201019" cy="1275349"/>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53" name="Group 14352"/>
            <p:cNvGrpSpPr/>
            <p:nvPr/>
          </p:nvGrpSpPr>
          <p:grpSpPr>
            <a:xfrm>
              <a:off x="3851920" y="4633689"/>
              <a:ext cx="4118421" cy="2179687"/>
              <a:chOff x="3851920" y="4633689"/>
              <a:chExt cx="4118421" cy="2179687"/>
            </a:xfrm>
          </p:grpSpPr>
          <p:sp>
            <p:nvSpPr>
              <p:cNvPr id="33" name="TextBox 32"/>
              <p:cNvSpPr txBox="1"/>
              <p:nvPr/>
            </p:nvSpPr>
            <p:spPr>
              <a:xfrm>
                <a:off x="3851920" y="4941168"/>
                <a:ext cx="374005" cy="461665"/>
              </a:xfrm>
              <a:prstGeom prst="rect">
                <a:avLst/>
              </a:prstGeom>
              <a:noFill/>
            </p:spPr>
            <p:txBody>
              <a:bodyPr wrap="square" rtlCol="0">
                <a:spAutoFit/>
              </a:bodyPr>
              <a:lstStyle/>
              <a:p>
                <a:r>
                  <a:rPr lang="en-GB" sz="2400" b="1" dirty="0" smtClean="0"/>
                  <a:t>=</a:t>
                </a:r>
                <a:endParaRPr lang="en-GB" sz="2400" b="1" dirty="0"/>
              </a:p>
            </p:txBody>
          </p:sp>
          <p:sp>
            <p:nvSpPr>
              <p:cNvPr id="29" name="TextBox 28"/>
              <p:cNvSpPr txBox="1"/>
              <p:nvPr/>
            </p:nvSpPr>
            <p:spPr>
              <a:xfrm>
                <a:off x="4297933" y="4665910"/>
                <a:ext cx="1041011" cy="923330"/>
              </a:xfrm>
              <a:prstGeom prst="rect">
                <a:avLst/>
              </a:prstGeom>
              <a:noFill/>
            </p:spPr>
            <p:txBody>
              <a:bodyPr wrap="square" rtlCol="0">
                <a:spAutoFit/>
              </a:bodyPr>
              <a:lstStyle/>
              <a:p>
                <a:r>
                  <a:rPr lang="en-GB" sz="5400" dirty="0" smtClean="0">
                    <a:solidFill>
                      <a:schemeClr val="accent6">
                        <a:lumMod val="75000"/>
                      </a:schemeClr>
                    </a:solidFill>
                  </a:rPr>
                  <a:t>P</a:t>
                </a:r>
                <a:r>
                  <a:rPr lang="en-GB" sz="3200" dirty="0"/>
                  <a:t>P</a:t>
                </a:r>
              </a:p>
            </p:txBody>
          </p:sp>
          <p:sp>
            <p:nvSpPr>
              <p:cNvPr id="30" name="TextBox 29"/>
              <p:cNvSpPr txBox="1"/>
              <p:nvPr/>
            </p:nvSpPr>
            <p:spPr>
              <a:xfrm>
                <a:off x="4297933" y="5598765"/>
                <a:ext cx="792088" cy="338554"/>
              </a:xfrm>
              <a:prstGeom prst="rect">
                <a:avLst/>
              </a:prstGeom>
              <a:noFill/>
            </p:spPr>
            <p:txBody>
              <a:bodyPr wrap="square" rtlCol="0">
                <a:spAutoFit/>
              </a:bodyPr>
              <a:lstStyle/>
              <a:p>
                <a:r>
                  <a:rPr lang="en-GB" sz="1600" dirty="0" smtClean="0"/>
                  <a:t>Count</a:t>
                </a:r>
                <a:endParaRPr lang="en-GB" sz="1600" dirty="0"/>
              </a:p>
            </p:txBody>
          </p:sp>
          <p:sp>
            <p:nvSpPr>
              <p:cNvPr id="45" name="Rectangle 44"/>
              <p:cNvSpPr/>
              <p:nvPr/>
            </p:nvSpPr>
            <p:spPr>
              <a:xfrm>
                <a:off x="5738093" y="4633689"/>
                <a:ext cx="2232248" cy="21796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0" name="Picture 4" descr="http://mathworld.wolfram.com/images/eps-gif/LatticePoints_10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100" y="4779044"/>
                <a:ext cx="2030767" cy="185640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9" name="Picture 6" descr="http://mrodriguezmth350.files.wordpress.com/2013/09/lattice1.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a:off x="8028384" y="5083389"/>
            <a:ext cx="1293963" cy="147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3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49"/>
                                        </p:tgtEl>
                                        <p:attrNameLst>
                                          <p:attrName>style.visibility</p:attrName>
                                        </p:attrNameLst>
                                      </p:cBhvr>
                                      <p:to>
                                        <p:strVal val="visible"/>
                                      </p:to>
                                    </p:set>
                                    <p:animEffect transition="in" filter="fade">
                                      <p:cBhvr>
                                        <p:cTn id="16" dur="500"/>
                                        <p:tgtEl>
                                          <p:spTgt spid="143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354"/>
                                        </p:tgtEl>
                                        <p:attrNameLst>
                                          <p:attrName>style.visibility</p:attrName>
                                        </p:attrNameLst>
                                      </p:cBhvr>
                                      <p:to>
                                        <p:strVal val="visible"/>
                                      </p:to>
                                    </p:set>
                                    <p:anim calcmode="lin" valueType="num">
                                      <p:cBhvr additive="base">
                                        <p:cTn id="21" dur="500" fill="hold"/>
                                        <p:tgtEl>
                                          <p:spTgt spid="14354"/>
                                        </p:tgtEl>
                                        <p:attrNameLst>
                                          <p:attrName>ppt_x</p:attrName>
                                        </p:attrNameLst>
                                      </p:cBhvr>
                                      <p:tavLst>
                                        <p:tav tm="0">
                                          <p:val>
                                            <p:strVal val="#ppt_x"/>
                                          </p:val>
                                        </p:tav>
                                        <p:tav tm="100000">
                                          <p:val>
                                            <p:strVal val="#ppt_x"/>
                                          </p:val>
                                        </p:tav>
                                      </p:tavLst>
                                    </p:anim>
                                    <p:anim calcmode="lin" valueType="num">
                                      <p:cBhvr additive="base">
                                        <p:cTn id="22" dur="500" fill="hold"/>
                                        <p:tgtEl>
                                          <p:spTgt spid="1435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6336704" cy="523220"/>
          </a:xfrm>
          <a:prstGeom prst="rect">
            <a:avLst/>
          </a:prstGeom>
          <a:noFill/>
        </p:spPr>
        <p:txBody>
          <a:bodyPr wrap="square" rtlCol="0">
            <a:spAutoFit/>
          </a:bodyPr>
          <a:lstStyle/>
          <a:p>
            <a:r>
              <a:rPr lang="en-GB" sz="2800" b="1" dirty="0" smtClean="0">
                <a:solidFill>
                  <a:srgbClr val="0000FF"/>
                </a:solidFill>
              </a:rPr>
              <a:t>Surface Density</a:t>
            </a:r>
            <a:endParaRPr lang="en-GB" sz="2800" b="1" dirty="0">
              <a:solidFill>
                <a:srgbClr val="0000FF"/>
              </a:solidFill>
            </a:endParaRPr>
          </a:p>
        </p:txBody>
      </p:sp>
      <p:grpSp>
        <p:nvGrpSpPr>
          <p:cNvPr id="11" name="Group 10"/>
          <p:cNvGrpSpPr/>
          <p:nvPr/>
        </p:nvGrpSpPr>
        <p:grpSpPr>
          <a:xfrm>
            <a:off x="635943" y="1005111"/>
            <a:ext cx="1991841" cy="1991841"/>
            <a:chOff x="5436096" y="1581174"/>
            <a:chExt cx="1991841" cy="1991841"/>
          </a:xfrm>
        </p:grpSpPr>
        <p:sp>
          <p:nvSpPr>
            <p:cNvPr id="9" name="Rectangle 8"/>
            <p:cNvSpPr/>
            <p:nvPr/>
          </p:nvSpPr>
          <p:spPr>
            <a:xfrm>
              <a:off x="5436096" y="1581174"/>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831506" y="1939419"/>
              <a:ext cx="1201019" cy="1275349"/>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107053" y="1268760"/>
            <a:ext cx="1041011" cy="923330"/>
          </a:xfrm>
          <a:prstGeom prst="rect">
            <a:avLst/>
          </a:prstGeom>
          <a:noFill/>
        </p:spPr>
        <p:txBody>
          <a:bodyPr wrap="square" rtlCol="0">
            <a:spAutoFit/>
          </a:bodyPr>
          <a:lstStyle/>
          <a:p>
            <a:r>
              <a:rPr lang="en-GB" sz="5400" dirty="0" err="1">
                <a:solidFill>
                  <a:schemeClr val="accent6">
                    <a:lumMod val="75000"/>
                  </a:schemeClr>
                </a:solidFill>
              </a:rPr>
              <a:t>S</a:t>
            </a:r>
            <a:r>
              <a:rPr lang="en-GB" sz="4000" dirty="0" err="1" smtClean="0"/>
              <a:t>v</a:t>
            </a:r>
            <a:endParaRPr lang="en-GB" sz="4000" dirty="0"/>
          </a:p>
        </p:txBody>
      </p:sp>
      <p:sp>
        <p:nvSpPr>
          <p:cNvPr id="20" name="TextBox 19"/>
          <p:cNvSpPr txBox="1"/>
          <p:nvPr/>
        </p:nvSpPr>
        <p:spPr>
          <a:xfrm>
            <a:off x="5076056" y="1539365"/>
            <a:ext cx="374005" cy="461665"/>
          </a:xfrm>
          <a:prstGeom prst="rect">
            <a:avLst/>
          </a:prstGeom>
          <a:noFill/>
        </p:spPr>
        <p:txBody>
          <a:bodyPr wrap="square" rtlCol="0">
            <a:spAutoFit/>
          </a:bodyPr>
          <a:lstStyle/>
          <a:p>
            <a:r>
              <a:rPr lang="en-GB" sz="2400" b="1" dirty="0" smtClean="0"/>
              <a:t>=</a:t>
            </a:r>
            <a:endParaRPr lang="en-GB" sz="2400" b="1" dirty="0"/>
          </a:p>
        </p:txBody>
      </p:sp>
      <p:grpSp>
        <p:nvGrpSpPr>
          <p:cNvPr id="8" name="Group 7"/>
          <p:cNvGrpSpPr/>
          <p:nvPr/>
        </p:nvGrpSpPr>
        <p:grpSpPr>
          <a:xfrm>
            <a:off x="505644" y="3645024"/>
            <a:ext cx="2232248" cy="2179687"/>
            <a:chOff x="3059832" y="3717032"/>
            <a:chExt cx="2232248" cy="2179687"/>
          </a:xfrm>
        </p:grpSpPr>
        <p:sp>
          <p:nvSpPr>
            <p:cNvPr id="25" name="Rectangle 24"/>
            <p:cNvSpPr/>
            <p:nvPr/>
          </p:nvSpPr>
          <p:spPr>
            <a:xfrm>
              <a:off x="3059832" y="3717032"/>
              <a:ext cx="2232248" cy="21796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059832" y="3934294"/>
              <a:ext cx="2232248" cy="1799359"/>
              <a:chOff x="539552" y="3962869"/>
              <a:chExt cx="2232248" cy="1799359"/>
            </a:xfrm>
          </p:grpSpPr>
          <p:cxnSp>
            <p:nvCxnSpPr>
              <p:cNvPr id="14336" name="Straight Connector 14335"/>
              <p:cNvCxnSpPr/>
              <p:nvPr/>
            </p:nvCxnSpPr>
            <p:spPr>
              <a:xfrm>
                <a:off x="539552" y="3962869"/>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9552" y="4262762"/>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39552" y="4562655"/>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39552" y="486254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39552" y="5162441"/>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9552" y="5462334"/>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9552" y="5762228"/>
                <a:ext cx="223224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4339" name="Group 14338"/>
          <p:cNvGrpSpPr/>
          <p:nvPr/>
        </p:nvGrpSpPr>
        <p:grpSpPr>
          <a:xfrm>
            <a:off x="630610" y="3741415"/>
            <a:ext cx="1991841" cy="1991841"/>
            <a:chOff x="630610" y="3741415"/>
            <a:chExt cx="1991841" cy="1991841"/>
          </a:xfrm>
        </p:grpSpPr>
        <p:sp>
          <p:nvSpPr>
            <p:cNvPr id="38" name="Rectangle 37"/>
            <p:cNvSpPr/>
            <p:nvPr/>
          </p:nvSpPr>
          <p:spPr>
            <a:xfrm>
              <a:off x="630610" y="3741415"/>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840269" y="3805743"/>
              <a:ext cx="1749787" cy="1647611"/>
              <a:chOff x="840269" y="3805743"/>
              <a:chExt cx="1749787" cy="1647611"/>
            </a:xfrm>
          </p:grpSpPr>
          <p:sp>
            <p:nvSpPr>
              <p:cNvPr id="13" name="Freeform 12"/>
              <p:cNvSpPr/>
              <p:nvPr/>
            </p:nvSpPr>
            <p:spPr>
              <a:xfrm>
                <a:off x="840269" y="3805743"/>
                <a:ext cx="1686835" cy="1647611"/>
              </a:xfrm>
              <a:custGeom>
                <a:avLst/>
                <a:gdLst>
                  <a:gd name="connsiteX0" fmla="*/ 1636231 w 1686835"/>
                  <a:gd name="connsiteY0" fmla="*/ 766257 h 1647611"/>
                  <a:gd name="connsiteX1" fmla="*/ 1683856 w 1686835"/>
                  <a:gd name="connsiteY1" fmla="*/ 451932 h 1647611"/>
                  <a:gd name="connsiteX2" fmla="*/ 1560031 w 1686835"/>
                  <a:gd name="connsiteY2" fmla="*/ 213807 h 1647611"/>
                  <a:gd name="connsiteX3" fmla="*/ 1169506 w 1686835"/>
                  <a:gd name="connsiteY3" fmla="*/ 13782 h 1647611"/>
                  <a:gd name="connsiteX4" fmla="*/ 626581 w 1686835"/>
                  <a:gd name="connsiteY4" fmla="*/ 23307 h 1647611"/>
                  <a:gd name="connsiteX5" fmla="*/ 102706 w 1686835"/>
                  <a:gd name="connsiteY5" fmla="*/ 70932 h 1647611"/>
                  <a:gd name="connsiteX6" fmla="*/ 16981 w 1686835"/>
                  <a:gd name="connsiteY6" fmla="*/ 480507 h 1647611"/>
                  <a:gd name="connsiteX7" fmla="*/ 7456 w 1686835"/>
                  <a:gd name="connsiteY7" fmla="*/ 756732 h 1647611"/>
                  <a:gd name="connsiteX8" fmla="*/ 102706 w 1686835"/>
                  <a:gd name="connsiteY8" fmla="*/ 1528257 h 1647611"/>
                  <a:gd name="connsiteX9" fmla="*/ 798031 w 1686835"/>
                  <a:gd name="connsiteY9" fmla="*/ 1613982 h 1647611"/>
                  <a:gd name="connsiteX10" fmla="*/ 1036156 w 1686835"/>
                  <a:gd name="connsiteY10" fmla="*/ 1213932 h 1647611"/>
                  <a:gd name="connsiteX11" fmla="*/ 674206 w 1686835"/>
                  <a:gd name="connsiteY11" fmla="*/ 871032 h 1647611"/>
                  <a:gd name="connsiteX12" fmla="*/ 388456 w 1686835"/>
                  <a:gd name="connsiteY12" fmla="*/ 575757 h 1647611"/>
                  <a:gd name="connsiteX13" fmla="*/ 940906 w 1686835"/>
                  <a:gd name="connsiteY13" fmla="*/ 270957 h 1647611"/>
                  <a:gd name="connsiteX14" fmla="*/ 874231 w 1686835"/>
                  <a:gd name="connsiteY14" fmla="*/ 309057 h 16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6835" h="1647611">
                    <a:moveTo>
                      <a:pt x="1636231" y="766257"/>
                    </a:moveTo>
                    <a:cubicBezTo>
                      <a:pt x="1666393" y="655132"/>
                      <a:pt x="1696556" y="544007"/>
                      <a:pt x="1683856" y="451932"/>
                    </a:cubicBezTo>
                    <a:cubicBezTo>
                      <a:pt x="1671156" y="359857"/>
                      <a:pt x="1645756" y="286832"/>
                      <a:pt x="1560031" y="213807"/>
                    </a:cubicBezTo>
                    <a:cubicBezTo>
                      <a:pt x="1474306" y="140782"/>
                      <a:pt x="1325081" y="45532"/>
                      <a:pt x="1169506" y="13782"/>
                    </a:cubicBezTo>
                    <a:cubicBezTo>
                      <a:pt x="1013931" y="-17968"/>
                      <a:pt x="804381" y="13782"/>
                      <a:pt x="626581" y="23307"/>
                    </a:cubicBezTo>
                    <a:cubicBezTo>
                      <a:pt x="448781" y="32832"/>
                      <a:pt x="204306" y="-5268"/>
                      <a:pt x="102706" y="70932"/>
                    </a:cubicBezTo>
                    <a:cubicBezTo>
                      <a:pt x="1106" y="147132"/>
                      <a:pt x="32856" y="366207"/>
                      <a:pt x="16981" y="480507"/>
                    </a:cubicBezTo>
                    <a:cubicBezTo>
                      <a:pt x="1106" y="594807"/>
                      <a:pt x="-6831" y="582107"/>
                      <a:pt x="7456" y="756732"/>
                    </a:cubicBezTo>
                    <a:cubicBezTo>
                      <a:pt x="21743" y="931357"/>
                      <a:pt x="-29056" y="1385382"/>
                      <a:pt x="102706" y="1528257"/>
                    </a:cubicBezTo>
                    <a:cubicBezTo>
                      <a:pt x="234468" y="1671132"/>
                      <a:pt x="642456" y="1666369"/>
                      <a:pt x="798031" y="1613982"/>
                    </a:cubicBezTo>
                    <a:cubicBezTo>
                      <a:pt x="953606" y="1561595"/>
                      <a:pt x="1056793" y="1337757"/>
                      <a:pt x="1036156" y="1213932"/>
                    </a:cubicBezTo>
                    <a:cubicBezTo>
                      <a:pt x="1015519" y="1090107"/>
                      <a:pt x="782156" y="977394"/>
                      <a:pt x="674206" y="871032"/>
                    </a:cubicBezTo>
                    <a:cubicBezTo>
                      <a:pt x="566256" y="764670"/>
                      <a:pt x="344006" y="675769"/>
                      <a:pt x="388456" y="575757"/>
                    </a:cubicBezTo>
                    <a:cubicBezTo>
                      <a:pt x="432906" y="475745"/>
                      <a:pt x="859943" y="315407"/>
                      <a:pt x="940906" y="270957"/>
                    </a:cubicBezTo>
                    <a:cubicBezTo>
                      <a:pt x="1021868" y="226507"/>
                      <a:pt x="948049" y="267782"/>
                      <a:pt x="874231" y="309057"/>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2302024" y="4489685"/>
                <a:ext cx="288032" cy="369332"/>
              </a:xfrm>
              <a:prstGeom prst="rect">
                <a:avLst/>
              </a:prstGeom>
              <a:noFill/>
            </p:spPr>
            <p:txBody>
              <a:bodyPr wrap="square" rtlCol="0">
                <a:spAutoFit/>
              </a:bodyPr>
              <a:lstStyle/>
              <a:p>
                <a:r>
                  <a:rPr lang="en-GB" b="1" dirty="0" smtClean="0">
                    <a:solidFill>
                      <a:srgbClr val="0000FF"/>
                    </a:solidFill>
                  </a:rPr>
                  <a:t>A</a:t>
                </a:r>
                <a:endParaRPr lang="en-GB" b="1" dirty="0">
                  <a:solidFill>
                    <a:srgbClr val="0000FF"/>
                  </a:solidFill>
                </a:endParaRPr>
              </a:p>
            </p:txBody>
          </p:sp>
        </p:grpSp>
        <p:grpSp>
          <p:nvGrpSpPr>
            <p:cNvPr id="31" name="Group 30"/>
            <p:cNvGrpSpPr/>
            <p:nvPr/>
          </p:nvGrpSpPr>
          <p:grpSpPr>
            <a:xfrm>
              <a:off x="1695450" y="4303158"/>
              <a:ext cx="581877" cy="1344991"/>
              <a:chOff x="1695450" y="4303158"/>
              <a:chExt cx="581877" cy="1344991"/>
            </a:xfrm>
          </p:grpSpPr>
          <p:sp>
            <p:nvSpPr>
              <p:cNvPr id="16" name="Freeform 15"/>
              <p:cNvSpPr/>
              <p:nvPr/>
            </p:nvSpPr>
            <p:spPr>
              <a:xfrm>
                <a:off x="1695450" y="4303158"/>
                <a:ext cx="581877" cy="1145142"/>
              </a:xfrm>
              <a:custGeom>
                <a:avLst/>
                <a:gdLst>
                  <a:gd name="connsiteX0" fmla="*/ 285750 w 581877"/>
                  <a:gd name="connsiteY0" fmla="*/ 1145142 h 1145142"/>
                  <a:gd name="connsiteX1" fmla="*/ 438150 w 581877"/>
                  <a:gd name="connsiteY1" fmla="*/ 1049892 h 1145142"/>
                  <a:gd name="connsiteX2" fmla="*/ 581025 w 581877"/>
                  <a:gd name="connsiteY2" fmla="*/ 745092 h 1145142"/>
                  <a:gd name="connsiteX3" fmla="*/ 476250 w 581877"/>
                  <a:gd name="connsiteY3" fmla="*/ 411717 h 1145142"/>
                  <a:gd name="connsiteX4" fmla="*/ 85725 w 581877"/>
                  <a:gd name="connsiteY4" fmla="*/ 2142 h 1145142"/>
                  <a:gd name="connsiteX5" fmla="*/ 0 w 581877"/>
                  <a:gd name="connsiteY5" fmla="*/ 240267 h 1145142"/>
                  <a:gd name="connsiteX6" fmla="*/ 0 w 581877"/>
                  <a:gd name="connsiteY6" fmla="*/ 240267 h 1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877" h="1145142">
                    <a:moveTo>
                      <a:pt x="285750" y="1145142"/>
                    </a:moveTo>
                    <a:cubicBezTo>
                      <a:pt x="337344" y="1130854"/>
                      <a:pt x="388938" y="1116567"/>
                      <a:pt x="438150" y="1049892"/>
                    </a:cubicBezTo>
                    <a:cubicBezTo>
                      <a:pt x="487363" y="983217"/>
                      <a:pt x="574675" y="851454"/>
                      <a:pt x="581025" y="745092"/>
                    </a:cubicBezTo>
                    <a:cubicBezTo>
                      <a:pt x="587375" y="638730"/>
                      <a:pt x="558800" y="535542"/>
                      <a:pt x="476250" y="411717"/>
                    </a:cubicBezTo>
                    <a:cubicBezTo>
                      <a:pt x="393700" y="287892"/>
                      <a:pt x="165100" y="30717"/>
                      <a:pt x="85725" y="2142"/>
                    </a:cubicBezTo>
                    <a:cubicBezTo>
                      <a:pt x="6350" y="-26433"/>
                      <a:pt x="0" y="240267"/>
                      <a:pt x="0" y="240267"/>
                    </a:cubicBezTo>
                    <a:lnTo>
                      <a:pt x="0" y="24026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1758355" y="5277966"/>
                <a:ext cx="504056" cy="370183"/>
              </a:xfrm>
              <a:prstGeom prst="rect">
                <a:avLst/>
              </a:prstGeom>
              <a:noFill/>
            </p:spPr>
            <p:txBody>
              <a:bodyPr wrap="square" rtlCol="0">
                <a:spAutoFit/>
              </a:bodyPr>
              <a:lstStyle/>
              <a:p>
                <a:r>
                  <a:rPr lang="en-GB" b="1" dirty="0" smtClean="0">
                    <a:solidFill>
                      <a:srgbClr val="FF0000"/>
                    </a:solidFill>
                  </a:rPr>
                  <a:t>B</a:t>
                </a:r>
                <a:endParaRPr lang="en-GB" b="1" dirty="0">
                  <a:solidFill>
                    <a:srgbClr val="FF0000"/>
                  </a:solidFill>
                </a:endParaRPr>
              </a:p>
            </p:txBody>
          </p:sp>
        </p:grpSp>
      </p:grpSp>
      <p:sp>
        <p:nvSpPr>
          <p:cNvPr id="14338" name="TextBox 14337"/>
          <p:cNvSpPr txBox="1"/>
          <p:nvPr/>
        </p:nvSpPr>
        <p:spPr>
          <a:xfrm>
            <a:off x="5580112" y="1424970"/>
            <a:ext cx="1800200" cy="707886"/>
          </a:xfrm>
          <a:prstGeom prst="rect">
            <a:avLst/>
          </a:prstGeom>
          <a:noFill/>
        </p:spPr>
        <p:txBody>
          <a:bodyPr wrap="square" rtlCol="0">
            <a:spAutoFit/>
          </a:bodyPr>
          <a:lstStyle/>
          <a:p>
            <a:r>
              <a:rPr lang="en-GB" sz="4000" b="1" dirty="0" smtClean="0"/>
              <a:t>L x 4/</a:t>
            </a:r>
            <a:r>
              <a:rPr lang="el-GR" sz="4000" b="1" dirty="0" smtClean="0"/>
              <a:t>π</a:t>
            </a:r>
            <a:endParaRPr lang="en-GB" sz="4000" b="1" dirty="0"/>
          </a:p>
        </p:txBody>
      </p:sp>
      <p:pic>
        <p:nvPicPr>
          <p:cNvPr id="63" name="Picture 2" descr="https://encrypted-tbn2.gstatic.com/images?q=tbn:ANd9GcTzjUDgFoXHTqMHzui2zmLWdy1_8IdT79OFqyXGgMamoaoZZ67w"/>
          <p:cNvPicPr>
            <a:picLocks noChangeAspect="1" noChangeArrowheads="1"/>
          </p:cNvPicPr>
          <p:nvPr/>
        </p:nvPicPr>
        <p:blipFill>
          <a:blip r:embed="rId3">
            <a:clrChange>
              <a:clrFrom>
                <a:srgbClr val="DEDEDE"/>
              </a:clrFrom>
              <a:clrTo>
                <a:srgbClr val="DEDEDE">
                  <a:alpha val="0"/>
                </a:srgbClr>
              </a:clrTo>
            </a:clrChange>
            <a:extLst>
              <a:ext uri="{28A0092B-C50C-407E-A947-70E740481C1C}">
                <a14:useLocalDpi xmlns:a14="http://schemas.microsoft.com/office/drawing/2010/main" val="0"/>
              </a:ext>
            </a:extLst>
          </a:blip>
          <a:srcRect/>
          <a:stretch>
            <a:fillRect/>
          </a:stretch>
        </p:blipFill>
        <p:spPr bwMode="auto">
          <a:xfrm>
            <a:off x="3059832" y="3429000"/>
            <a:ext cx="2915774" cy="2420094"/>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Box 14339"/>
          <p:cNvSpPr txBox="1"/>
          <p:nvPr/>
        </p:nvSpPr>
        <p:spPr>
          <a:xfrm>
            <a:off x="6150793" y="3573016"/>
            <a:ext cx="2736304" cy="3600986"/>
          </a:xfrm>
          <a:prstGeom prst="rect">
            <a:avLst/>
          </a:prstGeom>
          <a:noFill/>
        </p:spPr>
        <p:txBody>
          <a:bodyPr wrap="square" rtlCol="0">
            <a:spAutoFit/>
          </a:bodyPr>
          <a:lstStyle/>
          <a:p>
            <a:r>
              <a:rPr lang="en-GB" sz="2400" dirty="0" smtClean="0">
                <a:solidFill>
                  <a:srgbClr val="0000FF"/>
                </a:solidFill>
              </a:rPr>
              <a:t>A= 14 cuts</a:t>
            </a:r>
          </a:p>
          <a:p>
            <a:r>
              <a:rPr lang="en-GB" sz="2400" dirty="0" smtClean="0">
                <a:solidFill>
                  <a:srgbClr val="FF0000"/>
                </a:solidFill>
              </a:rPr>
              <a:t>B=    5 cuts</a:t>
            </a:r>
          </a:p>
          <a:p>
            <a:endParaRPr lang="en-GB" dirty="0"/>
          </a:p>
          <a:p>
            <a:endParaRPr lang="en-GB" dirty="0" smtClean="0"/>
          </a:p>
          <a:p>
            <a:endParaRPr lang="en-GB" dirty="0" smtClean="0"/>
          </a:p>
          <a:p>
            <a:endParaRPr lang="en-GB" dirty="0"/>
          </a:p>
          <a:p>
            <a:r>
              <a:rPr lang="en-GB" sz="3600" dirty="0" err="1" smtClean="0"/>
              <a:t>S</a:t>
            </a:r>
            <a:r>
              <a:rPr lang="en-GB" sz="2800" dirty="0" err="1" smtClean="0"/>
              <a:t>v</a:t>
            </a:r>
            <a:r>
              <a:rPr lang="en-GB" sz="3600" dirty="0" smtClean="0"/>
              <a:t> = 2 x I</a:t>
            </a:r>
            <a:r>
              <a:rPr lang="en-GB" dirty="0" smtClean="0"/>
              <a:t>L</a:t>
            </a:r>
          </a:p>
          <a:p>
            <a:endParaRPr lang="en-GB" dirty="0"/>
          </a:p>
          <a:p>
            <a:r>
              <a:rPr lang="en-GB" sz="3600" dirty="0" smtClean="0"/>
              <a:t>L= </a:t>
            </a:r>
            <a:r>
              <a:rPr lang="el-GR" sz="3600" dirty="0"/>
              <a:t>π </a:t>
            </a:r>
            <a:r>
              <a:rPr lang="en-GB" sz="3600" dirty="0" smtClean="0"/>
              <a:t>/</a:t>
            </a:r>
            <a:r>
              <a:rPr lang="en-GB" sz="3200" dirty="0" smtClean="0"/>
              <a:t>2</a:t>
            </a:r>
            <a:r>
              <a:rPr lang="en-GB" sz="3600" dirty="0" smtClean="0"/>
              <a:t> </a:t>
            </a:r>
            <a:r>
              <a:rPr lang="en-GB" sz="3600" dirty="0"/>
              <a:t>x </a:t>
            </a:r>
            <a:r>
              <a:rPr lang="en-GB" sz="3600" dirty="0" smtClean="0"/>
              <a:t>I</a:t>
            </a:r>
            <a:r>
              <a:rPr lang="en-GB" sz="2000" dirty="0" smtClean="0"/>
              <a:t>L</a:t>
            </a:r>
            <a:endParaRPr lang="en-GB" sz="2000" dirty="0"/>
          </a:p>
          <a:p>
            <a:endParaRPr lang="en-GB" dirty="0"/>
          </a:p>
        </p:txBody>
      </p:sp>
      <p:grpSp>
        <p:nvGrpSpPr>
          <p:cNvPr id="4" name="Group 3"/>
          <p:cNvGrpSpPr/>
          <p:nvPr/>
        </p:nvGrpSpPr>
        <p:grpSpPr>
          <a:xfrm>
            <a:off x="2152263" y="5157192"/>
            <a:ext cx="3026658" cy="1700552"/>
            <a:chOff x="2152263" y="5157192"/>
            <a:chExt cx="3026658" cy="1700552"/>
          </a:xfrm>
        </p:grpSpPr>
        <p:pic>
          <p:nvPicPr>
            <p:cNvPr id="6146" name="Picture 2" descr="http://www.scielo.br/img/revistas/aabc/v75n4/a06fig07.gif"/>
            <p:cNvPicPr>
              <a:picLocks noChangeAspect="1" noChangeArrowheads="1"/>
            </p:cNvPicPr>
            <p:nvPr/>
          </p:nvPicPr>
          <p:blipFill rotWithShape="1">
            <a:blip r:embed="rId4">
              <a:extLst>
                <a:ext uri="{28A0092B-C50C-407E-A947-70E740481C1C}">
                  <a14:useLocalDpi xmlns:a14="http://schemas.microsoft.com/office/drawing/2010/main" val="0"/>
                </a:ext>
              </a:extLst>
            </a:blip>
            <a:srcRect r="41679" b="19756"/>
            <a:stretch/>
          </p:blipFill>
          <p:spPr bwMode="auto">
            <a:xfrm>
              <a:off x="3710779" y="5157192"/>
              <a:ext cx="1468142" cy="1700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2263" y="6453336"/>
              <a:ext cx="1656184" cy="276999"/>
            </a:xfrm>
            <a:prstGeom prst="rect">
              <a:avLst/>
            </a:prstGeom>
            <a:noFill/>
          </p:spPr>
          <p:txBody>
            <a:bodyPr wrap="square" rtlCol="0">
              <a:spAutoFit/>
            </a:bodyPr>
            <a:lstStyle/>
            <a:p>
              <a:r>
                <a:rPr lang="en-GB" sz="1200" dirty="0" smtClean="0"/>
                <a:t>Buffon’s Needle (1777)</a:t>
              </a:r>
              <a:endParaRPr lang="en-GB" sz="1200" dirty="0"/>
            </a:p>
          </p:txBody>
        </p:sp>
      </p:grpSp>
    </p:spTree>
    <p:extLst>
      <p:ext uri="{BB962C8B-B14F-4D97-AF65-F5344CB8AC3E}">
        <p14:creationId xmlns:p14="http://schemas.microsoft.com/office/powerpoint/2010/main" val="12348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2.gstatic.com/images?q=tbn:ANd9GcTzjUDgFoXHTqMHzui2zmLWdy1_8IdT79OFqyXGgMamoaoZZ67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5157192"/>
            <a:ext cx="190500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agarscientific.com/media/catalog/product/cache/1/image/17f82f742ffe127f42dca9de82fb58b1/E/y/Eyepiece-graticules-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2564904"/>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cmrf.research.uiowa.edu/files/cmrf.research.uiowa.edu/files/stereo3.gif"/>
          <p:cNvPicPr>
            <a:picLocks noChangeAspect="1" noChangeArrowheads="1"/>
          </p:cNvPicPr>
          <p:nvPr/>
        </p:nvPicPr>
        <p:blipFill rotWithShape="1">
          <a:blip r:embed="rId5">
            <a:extLst>
              <a:ext uri="{28A0092B-C50C-407E-A947-70E740481C1C}">
                <a14:useLocalDpi xmlns:a14="http://schemas.microsoft.com/office/drawing/2010/main" val="0"/>
              </a:ext>
            </a:extLst>
          </a:blip>
          <a:srcRect b="13990"/>
          <a:stretch/>
        </p:blipFill>
        <p:spPr bwMode="auto">
          <a:xfrm>
            <a:off x="179512" y="332656"/>
            <a:ext cx="8540484" cy="2105744"/>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2spi.com/catalog/magnifiers/images/01B162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708920"/>
            <a:ext cx="2664297" cy="22221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mrodriguezmth350.files.wordpress.com/2013/09/lattice1.pn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a:off x="179512" y="2780928"/>
            <a:ext cx="1954498" cy="2233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7864" y="5661248"/>
            <a:ext cx="4680520" cy="1200329"/>
          </a:xfrm>
          <a:prstGeom prst="rect">
            <a:avLst/>
          </a:prstGeom>
          <a:noFill/>
        </p:spPr>
        <p:txBody>
          <a:bodyPr wrap="square" rtlCol="0">
            <a:spAutoFit/>
          </a:bodyPr>
          <a:lstStyle/>
          <a:p>
            <a:r>
              <a:rPr lang="en-GB" sz="3600" dirty="0" smtClean="0">
                <a:solidFill>
                  <a:srgbClr val="0000FF"/>
                </a:solidFill>
              </a:rPr>
              <a:t>Stereology Lattices (Probes)</a:t>
            </a:r>
            <a:endParaRPr lang="en-GB" sz="3600" dirty="0">
              <a:solidFill>
                <a:srgbClr val="0000FF"/>
              </a:solidFill>
            </a:endParaRPr>
          </a:p>
        </p:txBody>
      </p:sp>
      <p:sp>
        <p:nvSpPr>
          <p:cNvPr id="3" name="TextBox 2"/>
          <p:cNvSpPr txBox="1"/>
          <p:nvPr/>
        </p:nvSpPr>
        <p:spPr>
          <a:xfrm>
            <a:off x="5895528" y="6471295"/>
            <a:ext cx="3139884" cy="307777"/>
          </a:xfrm>
          <a:prstGeom prst="rect">
            <a:avLst/>
          </a:prstGeom>
          <a:noFill/>
        </p:spPr>
        <p:txBody>
          <a:bodyPr wrap="square" rtlCol="0">
            <a:spAutoFit/>
          </a:bodyPr>
          <a:lstStyle/>
          <a:p>
            <a:r>
              <a:rPr lang="en-GB" sz="1400" dirty="0" smtClean="0"/>
              <a:t>Use </a:t>
            </a:r>
            <a:r>
              <a:rPr lang="en-GB" sz="1400" dirty="0" err="1" smtClean="0"/>
              <a:t>Hally</a:t>
            </a:r>
            <a:r>
              <a:rPr lang="en-GB" sz="1400" dirty="0" smtClean="0"/>
              <a:t> formula for number of hits</a:t>
            </a:r>
            <a:endParaRPr lang="en-GB" sz="1400" dirty="0"/>
          </a:p>
        </p:txBody>
      </p:sp>
    </p:spTree>
    <p:extLst>
      <p:ext uri="{BB962C8B-B14F-4D97-AF65-F5344CB8AC3E}">
        <p14:creationId xmlns:p14="http://schemas.microsoft.com/office/powerpoint/2010/main" val="954500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Anisotropic Tissues</a:t>
            </a:r>
            <a:endParaRPr lang="en-GB" dirty="0">
              <a:solidFill>
                <a:srgbClr val="7030A0"/>
              </a:solidFill>
            </a:endParaRPr>
          </a:p>
        </p:txBody>
      </p:sp>
      <p:sp>
        <p:nvSpPr>
          <p:cNvPr id="3" name="Content Placeholder 2"/>
          <p:cNvSpPr>
            <a:spLocks noGrp="1"/>
          </p:cNvSpPr>
          <p:nvPr>
            <p:ph idx="1"/>
          </p:nvPr>
        </p:nvSpPr>
        <p:spPr>
          <a:xfrm>
            <a:off x="107504" y="2780928"/>
            <a:ext cx="8856984" cy="4525963"/>
          </a:xfrm>
        </p:spPr>
        <p:txBody>
          <a:bodyPr/>
          <a:lstStyle/>
          <a:p>
            <a:r>
              <a:rPr lang="en-GB" dirty="0" smtClean="0"/>
              <a:t>ISO			</a:t>
            </a:r>
            <a:r>
              <a:rPr lang="en-GB" dirty="0" err="1" smtClean="0"/>
              <a:t>Sv</a:t>
            </a:r>
            <a:r>
              <a:rPr lang="en-GB" dirty="0" smtClean="0"/>
              <a:t>= 2I</a:t>
            </a:r>
            <a:r>
              <a:rPr lang="en-GB" sz="2000" dirty="0" smtClean="0"/>
              <a:t>L		</a:t>
            </a:r>
            <a:r>
              <a:rPr lang="en-GB" dirty="0" smtClean="0"/>
              <a:t>2.00</a:t>
            </a:r>
          </a:p>
          <a:p>
            <a:endParaRPr lang="en-GB" sz="1400" dirty="0"/>
          </a:p>
          <a:p>
            <a:r>
              <a:rPr lang="en-GB" sz="3600" dirty="0" err="1" smtClean="0"/>
              <a:t>Aniso</a:t>
            </a:r>
            <a:r>
              <a:rPr lang="en-GB" sz="3600" dirty="0" smtClean="0"/>
              <a:t>	  </a:t>
            </a:r>
            <a:r>
              <a:rPr lang="en-GB" dirty="0" smtClean="0"/>
              <a:t>0</a:t>
            </a:r>
            <a:r>
              <a:rPr lang="en-GB" sz="3600" baseline="30000" dirty="0" smtClean="0"/>
              <a:t>0</a:t>
            </a:r>
            <a:r>
              <a:rPr lang="en-GB" sz="3600" dirty="0" smtClean="0"/>
              <a:t>	</a:t>
            </a:r>
            <a:r>
              <a:rPr lang="en-GB" dirty="0" err="1" smtClean="0"/>
              <a:t>Sv</a:t>
            </a:r>
            <a:r>
              <a:rPr lang="en-GB" sz="3600" dirty="0" smtClean="0"/>
              <a:t>= </a:t>
            </a:r>
            <a:r>
              <a:rPr lang="el-GR" dirty="0"/>
              <a:t>π</a:t>
            </a:r>
            <a:r>
              <a:rPr lang="el-GR" sz="3600" dirty="0"/>
              <a:t> </a:t>
            </a:r>
            <a:r>
              <a:rPr lang="en-GB" sz="3600" dirty="0" smtClean="0"/>
              <a:t>/</a:t>
            </a:r>
            <a:r>
              <a:rPr lang="en-GB" dirty="0" smtClean="0"/>
              <a:t>2</a:t>
            </a:r>
            <a:r>
              <a:rPr lang="en-GB" sz="3600" dirty="0" smtClean="0"/>
              <a:t> </a:t>
            </a:r>
            <a:r>
              <a:rPr lang="en-GB" dirty="0" smtClean="0"/>
              <a:t>IL</a:t>
            </a:r>
            <a:r>
              <a:rPr lang="en-GB" sz="3600" dirty="0" smtClean="0"/>
              <a:t>		</a:t>
            </a:r>
            <a:r>
              <a:rPr lang="en-GB" dirty="0" smtClean="0"/>
              <a:t>1.57</a:t>
            </a:r>
          </a:p>
          <a:p>
            <a:pPr marL="0" indent="0">
              <a:buNone/>
            </a:pPr>
            <a:r>
              <a:rPr lang="en-GB" sz="3600" dirty="0"/>
              <a:t>	</a:t>
            </a:r>
            <a:r>
              <a:rPr lang="en-GB" sz="3600" dirty="0" smtClean="0"/>
              <a:t>	</a:t>
            </a:r>
            <a:r>
              <a:rPr lang="en-GB" dirty="0" smtClean="0"/>
              <a:t>90</a:t>
            </a:r>
            <a:r>
              <a:rPr lang="en-GB" sz="3600" baseline="30000" dirty="0" smtClean="0"/>
              <a:t>0</a:t>
            </a:r>
            <a:r>
              <a:rPr lang="en-GB" sz="3600" dirty="0" smtClean="0"/>
              <a:t>	</a:t>
            </a:r>
            <a:r>
              <a:rPr lang="en-GB" dirty="0" err="1" smtClean="0"/>
              <a:t>Sv</a:t>
            </a:r>
            <a:r>
              <a:rPr lang="en-GB" sz="3600" dirty="0" smtClean="0"/>
              <a:t>= </a:t>
            </a:r>
            <a:r>
              <a:rPr lang="el-GR" dirty="0"/>
              <a:t>π</a:t>
            </a:r>
            <a:r>
              <a:rPr lang="el-GR" sz="3600" dirty="0"/>
              <a:t> </a:t>
            </a:r>
            <a:r>
              <a:rPr lang="en-GB" sz="3600" dirty="0" smtClean="0"/>
              <a:t>/</a:t>
            </a:r>
            <a:r>
              <a:rPr lang="en-GB" dirty="0" smtClean="0"/>
              <a:t>√2</a:t>
            </a:r>
            <a:r>
              <a:rPr lang="en-GB" sz="3600" dirty="0" smtClean="0"/>
              <a:t> </a:t>
            </a:r>
            <a:r>
              <a:rPr lang="en-GB" dirty="0" smtClean="0"/>
              <a:t>IL</a:t>
            </a:r>
            <a:r>
              <a:rPr lang="en-GB" sz="3600" dirty="0" smtClean="0"/>
              <a:t>	</a:t>
            </a:r>
            <a:r>
              <a:rPr lang="en-GB" dirty="0" smtClean="0"/>
              <a:t>2.22</a:t>
            </a:r>
            <a:br>
              <a:rPr lang="en-GB" dirty="0" smtClean="0"/>
            </a:br>
            <a:r>
              <a:rPr lang="en-GB" dirty="0" smtClean="0"/>
              <a:t/>
            </a:r>
            <a:br>
              <a:rPr lang="en-GB" dirty="0" smtClean="0"/>
            </a:br>
            <a:r>
              <a:rPr lang="en-GB" dirty="0" smtClean="0"/>
              <a:t>		</a:t>
            </a:r>
            <a:r>
              <a:rPr lang="en-GB" sz="2800" dirty="0" smtClean="0"/>
              <a:t>or use line lattice at 19</a:t>
            </a:r>
            <a:r>
              <a:rPr lang="en-GB" sz="2800" baseline="30000" dirty="0" smtClean="0"/>
              <a:t>0</a:t>
            </a:r>
            <a:r>
              <a:rPr lang="en-GB" sz="2800" dirty="0" smtClean="0"/>
              <a:t> to L.S.</a:t>
            </a:r>
            <a:br>
              <a:rPr lang="en-GB" sz="2800" dirty="0" smtClean="0"/>
            </a:br>
            <a:r>
              <a:rPr lang="en-GB" sz="2800" dirty="0" smtClean="0"/>
              <a:t>                      or use </a:t>
            </a:r>
            <a:r>
              <a:rPr lang="en-GB" sz="2800" dirty="0" err="1" smtClean="0"/>
              <a:t>Merz</a:t>
            </a:r>
            <a:r>
              <a:rPr lang="en-GB" sz="2800" dirty="0" smtClean="0"/>
              <a:t> Isotropic lattice</a:t>
            </a:r>
            <a:br>
              <a:rPr lang="en-GB" sz="2800" dirty="0" smtClean="0"/>
            </a:br>
            <a:r>
              <a:rPr lang="en-GB" sz="2800" dirty="0" smtClean="0"/>
              <a:t> 		or use Linear lattice x2 &amp; ‘measure’ orientation</a:t>
            </a:r>
            <a:endParaRPr lang="en-GB" sz="2800" dirty="0"/>
          </a:p>
        </p:txBody>
      </p:sp>
      <p:pic>
        <p:nvPicPr>
          <p:cNvPr id="3074" name="Picture 2" descr="http://flylib.com/books/2/953/1/html/2/24%20-%20small%20intestine_files/da7c24ff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429" y="1135435"/>
            <a:ext cx="2232248" cy="15011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796136" y="1135436"/>
            <a:ext cx="1440160" cy="1501186"/>
            <a:chOff x="3059832" y="3717032"/>
            <a:chExt cx="2232248" cy="2179687"/>
          </a:xfrm>
        </p:grpSpPr>
        <p:sp>
          <p:nvSpPr>
            <p:cNvPr id="6" name="Rectangle 5"/>
            <p:cNvSpPr/>
            <p:nvPr/>
          </p:nvSpPr>
          <p:spPr>
            <a:xfrm>
              <a:off x="3059832" y="3717032"/>
              <a:ext cx="2232248" cy="21796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059832" y="3934294"/>
              <a:ext cx="2232248" cy="1799359"/>
              <a:chOff x="539552" y="3962869"/>
              <a:chExt cx="2232248" cy="1799359"/>
            </a:xfrm>
          </p:grpSpPr>
          <p:cxnSp>
            <p:nvCxnSpPr>
              <p:cNvPr id="8" name="Straight Connector 7"/>
              <p:cNvCxnSpPr/>
              <p:nvPr/>
            </p:nvCxnSpPr>
            <p:spPr>
              <a:xfrm>
                <a:off x="539552" y="3962869"/>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9552" y="4262762"/>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552" y="4562655"/>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9552" y="486254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9552" y="5162441"/>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2" y="5462334"/>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9552" y="5762228"/>
                <a:ext cx="223224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rot="5400000">
            <a:off x="7362223" y="1106365"/>
            <a:ext cx="1504580" cy="1555933"/>
            <a:chOff x="3059832" y="3717032"/>
            <a:chExt cx="2232248" cy="2179687"/>
          </a:xfrm>
        </p:grpSpPr>
        <p:sp>
          <p:nvSpPr>
            <p:cNvPr id="16" name="Rectangle 15"/>
            <p:cNvSpPr/>
            <p:nvPr/>
          </p:nvSpPr>
          <p:spPr>
            <a:xfrm>
              <a:off x="3059832" y="3717032"/>
              <a:ext cx="2232248" cy="21796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59832" y="3934294"/>
              <a:ext cx="2232248" cy="1799359"/>
              <a:chOff x="539552" y="3962869"/>
              <a:chExt cx="2232248" cy="1799359"/>
            </a:xfrm>
          </p:grpSpPr>
          <p:cxnSp>
            <p:nvCxnSpPr>
              <p:cNvPr id="18" name="Straight Connector 17"/>
              <p:cNvCxnSpPr/>
              <p:nvPr/>
            </p:nvCxnSpPr>
            <p:spPr>
              <a:xfrm>
                <a:off x="539552" y="3962869"/>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9552" y="4262762"/>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9552" y="4562655"/>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9552" y="486254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9552" y="5162441"/>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9552" y="5462334"/>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9552" y="5762228"/>
                <a:ext cx="2232248"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3078" name="Picture 6" descr="https://cellbiology.med.unsw.edu.au/cellbiology/images/thumb/1/10/Cardiac_muscle_mitochondria.jpg/300px-Cardiac_muscle_mitochondria.jpg"/>
          <p:cNvPicPr>
            <a:picLocks noChangeAspect="1" noChangeArrowheads="1"/>
          </p:cNvPicPr>
          <p:nvPr/>
        </p:nvPicPr>
        <p:blipFill rotWithShape="1">
          <a:blip r:embed="rId3">
            <a:extLst>
              <a:ext uri="{28A0092B-C50C-407E-A947-70E740481C1C}">
                <a14:useLocalDpi xmlns:a14="http://schemas.microsoft.com/office/drawing/2010/main" val="0"/>
              </a:ext>
            </a:extLst>
          </a:blip>
          <a:srcRect b="9266"/>
          <a:stretch/>
        </p:blipFill>
        <p:spPr bwMode="auto">
          <a:xfrm>
            <a:off x="1691680" y="1166729"/>
            <a:ext cx="1333328" cy="1475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36296" y="4797152"/>
            <a:ext cx="1656184" cy="369332"/>
          </a:xfrm>
          <a:prstGeom prst="rect">
            <a:avLst/>
          </a:prstGeom>
          <a:noFill/>
        </p:spPr>
        <p:txBody>
          <a:bodyPr wrap="square" rtlCol="0">
            <a:spAutoFit/>
          </a:bodyPr>
          <a:lstStyle/>
          <a:p>
            <a:r>
              <a:rPr lang="en-GB" i="1" dirty="0" err="1" smtClean="0"/>
              <a:t>Weibel</a:t>
            </a:r>
            <a:r>
              <a:rPr lang="en-GB" i="1" dirty="0" smtClean="0"/>
              <a:t>, 1980</a:t>
            </a:r>
            <a:endParaRPr lang="en-GB" i="1" dirty="0"/>
          </a:p>
        </p:txBody>
      </p:sp>
      <p:sp>
        <p:nvSpPr>
          <p:cNvPr id="26" name="TextBox 25"/>
          <p:cNvSpPr txBox="1"/>
          <p:nvPr/>
        </p:nvSpPr>
        <p:spPr>
          <a:xfrm>
            <a:off x="7273438" y="5435932"/>
            <a:ext cx="1691050" cy="369332"/>
          </a:xfrm>
          <a:prstGeom prst="rect">
            <a:avLst/>
          </a:prstGeom>
          <a:noFill/>
        </p:spPr>
        <p:txBody>
          <a:bodyPr wrap="square" rtlCol="0">
            <a:spAutoFit/>
          </a:bodyPr>
          <a:lstStyle/>
          <a:p>
            <a:r>
              <a:rPr lang="en-GB" i="1" dirty="0" smtClean="0"/>
              <a:t>Eisenberg, 1974</a:t>
            </a:r>
            <a:endParaRPr lang="en-GB" i="1" dirty="0"/>
          </a:p>
        </p:txBody>
      </p:sp>
    </p:spTree>
    <p:extLst>
      <p:ext uri="{BB962C8B-B14F-4D97-AF65-F5344CB8AC3E}">
        <p14:creationId xmlns:p14="http://schemas.microsoft.com/office/powerpoint/2010/main" val="11290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Summary</a:t>
            </a:r>
            <a:endParaRPr lang="en-GB" dirty="0">
              <a:solidFill>
                <a:srgbClr val="7030A0"/>
              </a:solidFill>
            </a:endParaRPr>
          </a:p>
        </p:txBody>
      </p:sp>
      <p:pic>
        <p:nvPicPr>
          <p:cNvPr id="1026" name="Picture 2" descr="http://image.slidesharecdn.com/stereologytalkforweb-130528113315-phpapp02/95/stereology-theory-and-experimental-design-13-638.jpg?cb=1369752521"/>
          <p:cNvPicPr>
            <a:picLocks noChangeAspect="1" noChangeArrowheads="1"/>
          </p:cNvPicPr>
          <p:nvPr/>
        </p:nvPicPr>
        <p:blipFill rotWithShape="1">
          <a:blip r:embed="rId2">
            <a:extLst>
              <a:ext uri="{28A0092B-C50C-407E-A947-70E740481C1C}">
                <a14:useLocalDpi xmlns:a14="http://schemas.microsoft.com/office/drawing/2010/main" val="0"/>
              </a:ext>
            </a:extLst>
          </a:blip>
          <a:srcRect t="24451" b="20513"/>
          <a:stretch/>
        </p:blipFill>
        <p:spPr bwMode="auto">
          <a:xfrm>
            <a:off x="61173" y="1340767"/>
            <a:ext cx="8903315" cy="367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65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Summary</a:t>
            </a:r>
            <a:endParaRPr lang="en-GB" dirty="0">
              <a:solidFill>
                <a:srgbClr val="7030A0"/>
              </a:solidFill>
            </a:endParaRPr>
          </a:p>
        </p:txBody>
      </p:sp>
      <p:pic>
        <p:nvPicPr>
          <p:cNvPr id="7170" name="Picture 2" descr="http://images.slideplayer.com/28/9388142/slides/slide_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230" y="1239387"/>
            <a:ext cx="7488832" cy="561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87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 …. When you can </a:t>
            </a:r>
            <a:r>
              <a:rPr lang="en-GB" b="1" dirty="0" smtClean="0"/>
              <a:t>measure</a:t>
            </a:r>
            <a:r>
              <a:rPr lang="en-GB" dirty="0" smtClean="0"/>
              <a:t> what you are speaking about and express it in numbers, you know something about it; but when you cannot express it in numbers, your knowledge is of a meagre and unsatisfactory kind; it may be the beginning of knowledge, but you have scarcely in your thoughts advanced to the state of </a:t>
            </a:r>
            <a:r>
              <a:rPr lang="en-GB" b="1" i="1" dirty="0" smtClean="0"/>
              <a:t>Science</a:t>
            </a:r>
            <a:r>
              <a:rPr lang="en-GB" dirty="0" smtClean="0"/>
              <a:t>, whatever the matter may be.”</a:t>
            </a:r>
            <a:br>
              <a:rPr lang="en-GB" dirty="0" smtClean="0"/>
            </a:br>
            <a:r>
              <a:rPr lang="en-GB" dirty="0" smtClean="0"/>
              <a:t/>
            </a:r>
            <a:br>
              <a:rPr lang="en-GB" dirty="0" smtClean="0"/>
            </a:br>
            <a:r>
              <a:rPr lang="en-GB" dirty="0" smtClean="0"/>
              <a:t> 					       </a:t>
            </a:r>
            <a:r>
              <a:rPr lang="en-GB" b="1" i="1" dirty="0" smtClean="0"/>
              <a:t>Lord Kelvin (1883)</a:t>
            </a:r>
            <a:endParaRPr lang="en-GB" b="1" i="1" dirty="0"/>
          </a:p>
        </p:txBody>
      </p:sp>
      <p:sp>
        <p:nvSpPr>
          <p:cNvPr id="4" name="Rounded Rectangle 3"/>
          <p:cNvSpPr/>
          <p:nvPr/>
        </p:nvSpPr>
        <p:spPr>
          <a:xfrm>
            <a:off x="251520" y="1484784"/>
            <a:ext cx="8712968" cy="3672408"/>
          </a:xfrm>
          <a:prstGeom prst="roundRect">
            <a:avLst/>
          </a:prstGeom>
          <a:solidFill>
            <a:srgbClr val="0066FF">
              <a:alpha val="25000"/>
            </a:srgb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solidFill>
                  <a:srgbClr val="0000FF"/>
                </a:solidFill>
              </a:rPr>
              <a:t>Why measure ?</a:t>
            </a:r>
            <a:endParaRPr lang="en-GB" dirty="0">
              <a:solidFill>
                <a:srgbClr val="0000FF"/>
              </a:solidFill>
            </a:endParaRPr>
          </a:p>
        </p:txBody>
      </p:sp>
    </p:spTree>
    <p:extLst>
      <p:ext uri="{BB962C8B-B14F-4D97-AF65-F5344CB8AC3E}">
        <p14:creationId xmlns:p14="http://schemas.microsoft.com/office/powerpoint/2010/main" val="4008006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Numbers</a:t>
            </a:r>
            <a:endParaRPr lang="en-GB" dirty="0">
              <a:solidFill>
                <a:srgbClr val="0000FF"/>
              </a:solidFill>
            </a:endParaRPr>
          </a:p>
        </p:txBody>
      </p:sp>
      <p:sp>
        <p:nvSpPr>
          <p:cNvPr id="3" name="Content Placeholder 2"/>
          <p:cNvSpPr>
            <a:spLocks noGrp="1"/>
          </p:cNvSpPr>
          <p:nvPr>
            <p:ph idx="1"/>
          </p:nvPr>
        </p:nvSpPr>
        <p:spPr/>
        <p:txBody>
          <a:bodyPr>
            <a:normAutofit lnSpcReduction="10000"/>
          </a:bodyPr>
          <a:lstStyle/>
          <a:p>
            <a:r>
              <a:rPr lang="en-GB" dirty="0" smtClean="0"/>
              <a:t>N, </a:t>
            </a:r>
            <a:r>
              <a:rPr lang="en-GB" dirty="0" err="1" smtClean="0"/>
              <a:t>Nv</a:t>
            </a:r>
            <a:r>
              <a:rPr lang="en-GB" dirty="0" smtClean="0"/>
              <a:t>, N</a:t>
            </a:r>
            <a:r>
              <a:rPr lang="en-GB" sz="2400" dirty="0" smtClean="0"/>
              <a:t>A</a:t>
            </a:r>
          </a:p>
          <a:p>
            <a:r>
              <a:rPr lang="en-GB" dirty="0" smtClean="0"/>
              <a:t>Counting Objects or Profiles ?</a:t>
            </a:r>
          </a:p>
          <a:p>
            <a:pPr lvl="2"/>
            <a:r>
              <a:rPr lang="en-GB" dirty="0" smtClean="0"/>
              <a:t>Loose cells/smears or sections?</a:t>
            </a:r>
          </a:p>
          <a:p>
            <a:r>
              <a:rPr lang="en-GB" dirty="0" smtClean="0"/>
              <a:t>Depends on size and shape, section thickness</a:t>
            </a:r>
          </a:p>
          <a:p>
            <a:r>
              <a:rPr lang="en-GB" dirty="0" smtClean="0"/>
              <a:t>Reconstruct</a:t>
            </a:r>
          </a:p>
          <a:p>
            <a:r>
              <a:rPr lang="en-GB" dirty="0" smtClean="0"/>
              <a:t>Correction procedures </a:t>
            </a:r>
            <a:r>
              <a:rPr lang="en-GB" sz="1800" dirty="0" smtClean="0"/>
              <a:t>(for Size, Shape, Populations)</a:t>
            </a:r>
            <a:endParaRPr lang="en-GB" dirty="0" smtClean="0"/>
          </a:p>
          <a:p>
            <a:pPr lvl="2"/>
            <a:r>
              <a:rPr lang="en-GB" dirty="0" smtClean="0"/>
              <a:t>Abercrombie (1946) D=dx4/</a:t>
            </a:r>
            <a:r>
              <a:rPr lang="el-GR" dirty="0" smtClean="0"/>
              <a:t> π</a:t>
            </a:r>
            <a:endParaRPr lang="en-GB" dirty="0" smtClean="0"/>
          </a:p>
          <a:p>
            <a:pPr lvl="2"/>
            <a:r>
              <a:rPr lang="en-GB" dirty="0" smtClean="0"/>
              <a:t>Schwartz-</a:t>
            </a:r>
            <a:r>
              <a:rPr lang="en-GB" dirty="0" err="1" smtClean="0"/>
              <a:t>Saltykov</a:t>
            </a:r>
            <a:r>
              <a:rPr lang="en-GB" dirty="0" smtClean="0"/>
              <a:t> (1958) Unfolding</a:t>
            </a:r>
          </a:p>
          <a:p>
            <a:pPr lvl="2"/>
            <a:r>
              <a:rPr lang="en-GB" dirty="0" smtClean="0"/>
              <a:t>Avoid: use Design Based Stereology</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55523"/>
            <a:ext cx="1126778" cy="9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04" y="5733256"/>
            <a:ext cx="1126778" cy="9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849" y="5685301"/>
            <a:ext cx="1126778" cy="9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s://encrypted-tbn2.gstatic.com/images?q=tbn:ANd9GcSZWGhaicZQgo5Xmu4pyryYPVwQ3ly3Ty86Td8A2W0vZLaAOs1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55522"/>
            <a:ext cx="1596107" cy="15961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4077423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6336704" cy="523220"/>
          </a:xfrm>
          <a:prstGeom prst="rect">
            <a:avLst/>
          </a:prstGeom>
          <a:noFill/>
        </p:spPr>
        <p:txBody>
          <a:bodyPr wrap="square" rtlCol="0">
            <a:spAutoFit/>
          </a:bodyPr>
          <a:lstStyle/>
          <a:p>
            <a:r>
              <a:rPr lang="en-GB" sz="2800" b="1" dirty="0" smtClean="0">
                <a:solidFill>
                  <a:srgbClr val="0000FF"/>
                </a:solidFill>
              </a:rPr>
              <a:t>Numerical Density</a:t>
            </a:r>
            <a:endParaRPr lang="en-GB" sz="2800" b="1" dirty="0">
              <a:solidFill>
                <a:srgbClr val="0000FF"/>
              </a:solidFill>
            </a:endParaRPr>
          </a:p>
        </p:txBody>
      </p:sp>
      <p:grpSp>
        <p:nvGrpSpPr>
          <p:cNvPr id="31" name="Group 30"/>
          <p:cNvGrpSpPr/>
          <p:nvPr/>
        </p:nvGrpSpPr>
        <p:grpSpPr>
          <a:xfrm>
            <a:off x="3026933" y="5886797"/>
            <a:ext cx="2337155" cy="926579"/>
            <a:chOff x="3026933" y="5886797"/>
            <a:chExt cx="2337155" cy="926579"/>
          </a:xfrm>
        </p:grpSpPr>
        <p:sp>
          <p:nvSpPr>
            <p:cNvPr id="12" name="TextBox 11"/>
            <p:cNvSpPr txBox="1"/>
            <p:nvPr/>
          </p:nvSpPr>
          <p:spPr>
            <a:xfrm>
              <a:off x="3026933" y="5890046"/>
              <a:ext cx="1041011" cy="923330"/>
            </a:xfrm>
            <a:prstGeom prst="rect">
              <a:avLst/>
            </a:prstGeom>
            <a:noFill/>
          </p:spPr>
          <p:txBody>
            <a:bodyPr wrap="square" rtlCol="0">
              <a:spAutoFit/>
            </a:bodyPr>
            <a:lstStyle/>
            <a:p>
              <a:r>
                <a:rPr lang="en-GB" sz="5400" dirty="0" err="1">
                  <a:solidFill>
                    <a:schemeClr val="accent6">
                      <a:lumMod val="75000"/>
                    </a:schemeClr>
                  </a:solidFill>
                </a:rPr>
                <a:t>N</a:t>
              </a:r>
              <a:r>
                <a:rPr lang="en-GB" sz="4000" dirty="0" err="1" smtClean="0"/>
                <a:t>v</a:t>
              </a:r>
              <a:endParaRPr lang="en-GB" sz="4000" dirty="0"/>
            </a:p>
          </p:txBody>
        </p:sp>
        <p:sp>
          <p:nvSpPr>
            <p:cNvPr id="20" name="TextBox 19"/>
            <p:cNvSpPr txBox="1"/>
            <p:nvPr/>
          </p:nvSpPr>
          <p:spPr>
            <a:xfrm>
              <a:off x="3981971" y="6165304"/>
              <a:ext cx="374005" cy="461665"/>
            </a:xfrm>
            <a:prstGeom prst="rect">
              <a:avLst/>
            </a:prstGeom>
            <a:noFill/>
          </p:spPr>
          <p:txBody>
            <a:bodyPr wrap="square" rtlCol="0">
              <a:spAutoFit/>
            </a:bodyPr>
            <a:lstStyle/>
            <a:p>
              <a:r>
                <a:rPr lang="en-GB" sz="2400" b="1" dirty="0" smtClean="0"/>
                <a:t>=</a:t>
              </a:r>
              <a:endParaRPr lang="en-GB" sz="2400" b="1" dirty="0"/>
            </a:p>
          </p:txBody>
        </p:sp>
        <p:sp>
          <p:nvSpPr>
            <p:cNvPr id="54" name="TextBox 53"/>
            <p:cNvSpPr txBox="1"/>
            <p:nvPr/>
          </p:nvSpPr>
          <p:spPr>
            <a:xfrm>
              <a:off x="4323077" y="5886797"/>
              <a:ext cx="1041011" cy="923330"/>
            </a:xfrm>
            <a:prstGeom prst="rect">
              <a:avLst/>
            </a:prstGeom>
            <a:noFill/>
          </p:spPr>
          <p:txBody>
            <a:bodyPr wrap="square" rtlCol="0">
              <a:spAutoFit/>
            </a:bodyPr>
            <a:lstStyle/>
            <a:p>
              <a:r>
                <a:rPr lang="en-GB" sz="5400" dirty="0" smtClean="0">
                  <a:solidFill>
                    <a:schemeClr val="accent6">
                      <a:lumMod val="75000"/>
                    </a:schemeClr>
                  </a:solidFill>
                </a:rPr>
                <a:t>N</a:t>
              </a:r>
              <a:r>
                <a:rPr lang="en-GB" sz="3200" dirty="0"/>
                <a:t>A</a:t>
              </a:r>
            </a:p>
          </p:txBody>
        </p:sp>
      </p:grpSp>
      <p:grpSp>
        <p:nvGrpSpPr>
          <p:cNvPr id="5" name="Group 4"/>
          <p:cNvGrpSpPr/>
          <p:nvPr/>
        </p:nvGrpSpPr>
        <p:grpSpPr>
          <a:xfrm>
            <a:off x="323528" y="836712"/>
            <a:ext cx="2343150" cy="2343150"/>
            <a:chOff x="323528" y="836712"/>
            <a:chExt cx="2343150" cy="2343150"/>
          </a:xfrm>
        </p:grpSpPr>
        <p:pic>
          <p:nvPicPr>
            <p:cNvPr id="9218" name="Picture 2" descr="http://developer.blackberry.com/playbook/native/files/documentation/gry1339512333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669603" y="2055173"/>
              <a:ext cx="1022077" cy="869771"/>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55"/>
            <p:cNvSpPr/>
            <p:nvPr/>
          </p:nvSpPr>
          <p:spPr>
            <a:xfrm rot="2076913">
              <a:off x="881404" y="1247546"/>
              <a:ext cx="924409" cy="765479"/>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p:cNvSpPr/>
            <p:nvPr/>
          </p:nvSpPr>
          <p:spPr>
            <a:xfrm rot="16200000">
              <a:off x="1704227" y="1857371"/>
              <a:ext cx="936103" cy="622978"/>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541218" y="836712"/>
            <a:ext cx="2343150" cy="2343150"/>
            <a:chOff x="5541218" y="836712"/>
            <a:chExt cx="2343150" cy="2343150"/>
          </a:xfrm>
        </p:grpSpPr>
        <p:pic>
          <p:nvPicPr>
            <p:cNvPr id="55" name="Picture 2" descr="http://developer.blackberry.com/playbook/native/files/documentation/gry1339512333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18" y="836712"/>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60" name="Freeform 59"/>
            <p:cNvSpPr/>
            <p:nvPr/>
          </p:nvSpPr>
          <p:spPr>
            <a:xfrm>
              <a:off x="6300192" y="2636912"/>
              <a:ext cx="360040" cy="288032"/>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reeform 61"/>
            <p:cNvSpPr/>
            <p:nvPr/>
          </p:nvSpPr>
          <p:spPr>
            <a:xfrm rot="3282835">
              <a:off x="5873584" y="1696268"/>
              <a:ext cx="353058" cy="362878"/>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reeform 62"/>
            <p:cNvSpPr/>
            <p:nvPr/>
          </p:nvSpPr>
          <p:spPr>
            <a:xfrm rot="7169625">
              <a:off x="7248548" y="1877706"/>
              <a:ext cx="282761" cy="329995"/>
            </a:xfrm>
            <a:custGeom>
              <a:avLst/>
              <a:gdLst>
                <a:gd name="connsiteX0" fmla="*/ 416247 w 1606988"/>
                <a:gd name="connsiteY0" fmla="*/ 40327 h 954727"/>
                <a:gd name="connsiteX1" fmla="*/ 187647 w 1606988"/>
                <a:gd name="connsiteY1" fmla="*/ 40327 h 954727"/>
                <a:gd name="connsiteX2" fmla="*/ 16197 w 1606988"/>
                <a:gd name="connsiteY2" fmla="*/ 459427 h 954727"/>
                <a:gd name="connsiteX3" fmla="*/ 606747 w 1606988"/>
                <a:gd name="connsiteY3" fmla="*/ 859477 h 954727"/>
                <a:gd name="connsiteX4" fmla="*/ 1044897 w 1606988"/>
                <a:gd name="connsiteY4" fmla="*/ 954727 h 954727"/>
                <a:gd name="connsiteX5" fmla="*/ 1454472 w 1606988"/>
                <a:gd name="connsiteY5" fmla="*/ 859477 h 954727"/>
                <a:gd name="connsiteX6" fmla="*/ 1606872 w 1606988"/>
                <a:gd name="connsiteY6" fmla="*/ 478477 h 954727"/>
                <a:gd name="connsiteX7" fmla="*/ 1435422 w 1606988"/>
                <a:gd name="connsiteY7" fmla="*/ 259402 h 954727"/>
                <a:gd name="connsiteX8" fmla="*/ 787722 w 1606988"/>
                <a:gd name="connsiteY8" fmla="*/ 87952 h 954727"/>
                <a:gd name="connsiteX9" fmla="*/ 273372 w 1606988"/>
                <a:gd name="connsiteY9" fmla="*/ 21277 h 954727"/>
                <a:gd name="connsiteX10" fmla="*/ 292422 w 1606988"/>
                <a:gd name="connsiteY10" fmla="*/ 11752 h 954727"/>
                <a:gd name="connsiteX11" fmla="*/ 292422 w 1606988"/>
                <a:gd name="connsiteY11" fmla="*/ 11752 h 9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988" h="954727">
                  <a:moveTo>
                    <a:pt x="416247" y="40327"/>
                  </a:moveTo>
                  <a:cubicBezTo>
                    <a:pt x="335284" y="5402"/>
                    <a:pt x="254322" y="-29523"/>
                    <a:pt x="187647" y="40327"/>
                  </a:cubicBezTo>
                  <a:cubicBezTo>
                    <a:pt x="120972" y="110177"/>
                    <a:pt x="-53653" y="322902"/>
                    <a:pt x="16197" y="459427"/>
                  </a:cubicBezTo>
                  <a:cubicBezTo>
                    <a:pt x="86047" y="595952"/>
                    <a:pt x="435297" y="776927"/>
                    <a:pt x="606747" y="859477"/>
                  </a:cubicBezTo>
                  <a:cubicBezTo>
                    <a:pt x="778197" y="942027"/>
                    <a:pt x="903610" y="954727"/>
                    <a:pt x="1044897" y="954727"/>
                  </a:cubicBezTo>
                  <a:cubicBezTo>
                    <a:pt x="1186184" y="954727"/>
                    <a:pt x="1360810" y="938852"/>
                    <a:pt x="1454472" y="859477"/>
                  </a:cubicBezTo>
                  <a:cubicBezTo>
                    <a:pt x="1548134" y="780102"/>
                    <a:pt x="1610047" y="578489"/>
                    <a:pt x="1606872" y="478477"/>
                  </a:cubicBezTo>
                  <a:cubicBezTo>
                    <a:pt x="1603697" y="378465"/>
                    <a:pt x="1571947" y="324490"/>
                    <a:pt x="1435422" y="259402"/>
                  </a:cubicBezTo>
                  <a:cubicBezTo>
                    <a:pt x="1298897" y="194315"/>
                    <a:pt x="981397" y="127640"/>
                    <a:pt x="787722" y="87952"/>
                  </a:cubicBezTo>
                  <a:cubicBezTo>
                    <a:pt x="594047" y="48264"/>
                    <a:pt x="355922" y="33977"/>
                    <a:pt x="273372" y="21277"/>
                  </a:cubicBezTo>
                  <a:cubicBezTo>
                    <a:pt x="190822" y="8577"/>
                    <a:pt x="292422" y="11752"/>
                    <a:pt x="292422" y="11752"/>
                  </a:cubicBezTo>
                  <a:lnTo>
                    <a:pt x="292422" y="11752"/>
                  </a:lnTo>
                </a:path>
              </a:pathLst>
            </a:custGeom>
            <a:gradFill flip="none" rotWithShape="1">
              <a:gsLst>
                <a:gs pos="0">
                  <a:srgbClr val="FFC000">
                    <a:shade val="30000"/>
                    <a:satMod val="115000"/>
                  </a:srgbClr>
                </a:gs>
                <a:gs pos="43000">
                  <a:srgbClr val="FFC000">
                    <a:shade val="67500"/>
                    <a:satMod val="115000"/>
                    <a:alpha val="62000"/>
                  </a:srgbClr>
                </a:gs>
                <a:gs pos="100000">
                  <a:srgbClr val="FFC000">
                    <a:shade val="100000"/>
                    <a:satMod val="115000"/>
                  </a:srgbClr>
                </a:gs>
              </a:gsLst>
              <a:path path="circle">
                <a:fillToRect l="50000" t="50000" r="50000" b="50000"/>
              </a:path>
              <a:tileRect/>
            </a:gradFill>
            <a:ln>
              <a:solidFill>
                <a:schemeClr val="accent5">
                  <a:lumMod val="60000"/>
                  <a:lumOff val="4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467544" y="3284984"/>
            <a:ext cx="1991841" cy="2592288"/>
            <a:chOff x="467544" y="3284984"/>
            <a:chExt cx="1991841" cy="2592288"/>
          </a:xfrm>
        </p:grpSpPr>
        <p:sp>
          <p:nvSpPr>
            <p:cNvPr id="38" name="Rectangle 37"/>
            <p:cNvSpPr/>
            <p:nvPr/>
          </p:nvSpPr>
          <p:spPr>
            <a:xfrm>
              <a:off x="467544" y="3885431"/>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rot="18374182">
              <a:off x="730273" y="4886921"/>
              <a:ext cx="900734" cy="985524"/>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64"/>
            <p:cNvSpPr/>
            <p:nvPr/>
          </p:nvSpPr>
          <p:spPr>
            <a:xfrm rot="3772769">
              <a:off x="1409142" y="4097987"/>
              <a:ext cx="684272" cy="777726"/>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65"/>
            <p:cNvSpPr/>
            <p:nvPr/>
          </p:nvSpPr>
          <p:spPr>
            <a:xfrm rot="18374182">
              <a:off x="1913292" y="5012466"/>
              <a:ext cx="396947" cy="372260"/>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own Arrow 3"/>
            <p:cNvSpPr/>
            <p:nvPr/>
          </p:nvSpPr>
          <p:spPr>
            <a:xfrm>
              <a:off x="1249203" y="3284984"/>
              <a:ext cx="2459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5748511" y="3294509"/>
            <a:ext cx="1991841" cy="2582763"/>
            <a:chOff x="5748511" y="3294509"/>
            <a:chExt cx="1991841" cy="2582763"/>
          </a:xfrm>
        </p:grpSpPr>
        <p:sp>
          <p:nvSpPr>
            <p:cNvPr id="9" name="Rectangle 8"/>
            <p:cNvSpPr/>
            <p:nvPr/>
          </p:nvSpPr>
          <p:spPr>
            <a:xfrm>
              <a:off x="5748511" y="3885431"/>
              <a:ext cx="1991841" cy="199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rot="2206358">
              <a:off x="6366366" y="5153822"/>
              <a:ext cx="273313" cy="335113"/>
            </a:xfrm>
            <a:custGeom>
              <a:avLst/>
              <a:gdLst>
                <a:gd name="connsiteX0" fmla="*/ 875267 w 1513558"/>
                <a:gd name="connsiteY0" fmla="*/ 1704 h 1506856"/>
                <a:gd name="connsiteX1" fmla="*/ 446642 w 1513558"/>
                <a:gd name="connsiteY1" fmla="*/ 39804 h 1506856"/>
                <a:gd name="connsiteX2" fmla="*/ 94217 w 1513558"/>
                <a:gd name="connsiteY2" fmla="*/ 201729 h 1506856"/>
                <a:gd name="connsiteX3" fmla="*/ 8492 w 1513558"/>
                <a:gd name="connsiteY3" fmla="*/ 735129 h 1506856"/>
                <a:gd name="connsiteX4" fmla="*/ 256142 w 1513558"/>
                <a:gd name="connsiteY4" fmla="*/ 1239954 h 1506856"/>
                <a:gd name="connsiteX5" fmla="*/ 818117 w 1513558"/>
                <a:gd name="connsiteY5" fmla="*/ 1506654 h 1506856"/>
                <a:gd name="connsiteX6" fmla="*/ 1361042 w 1513558"/>
                <a:gd name="connsiteY6" fmla="*/ 1201854 h 1506856"/>
                <a:gd name="connsiteX7" fmla="*/ 1513442 w 1513558"/>
                <a:gd name="connsiteY7" fmla="*/ 620829 h 1506856"/>
                <a:gd name="connsiteX8" fmla="*/ 1380092 w 1513558"/>
                <a:gd name="connsiteY8" fmla="*/ 230304 h 1506856"/>
                <a:gd name="connsiteX9" fmla="*/ 1065767 w 1513558"/>
                <a:gd name="connsiteY9" fmla="*/ 77904 h 1506856"/>
                <a:gd name="connsiteX10" fmla="*/ 875267 w 1513558"/>
                <a:gd name="connsiteY10" fmla="*/ 1704 h 150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58" h="1506856">
                  <a:moveTo>
                    <a:pt x="875267" y="1704"/>
                  </a:moveTo>
                  <a:cubicBezTo>
                    <a:pt x="772079" y="-4646"/>
                    <a:pt x="576817" y="6467"/>
                    <a:pt x="446642" y="39804"/>
                  </a:cubicBezTo>
                  <a:cubicBezTo>
                    <a:pt x="316467" y="73141"/>
                    <a:pt x="167242" y="85842"/>
                    <a:pt x="94217" y="201729"/>
                  </a:cubicBezTo>
                  <a:cubicBezTo>
                    <a:pt x="21192" y="317616"/>
                    <a:pt x="-18495" y="562092"/>
                    <a:pt x="8492" y="735129"/>
                  </a:cubicBezTo>
                  <a:cubicBezTo>
                    <a:pt x="35479" y="908166"/>
                    <a:pt x="121204" y="1111367"/>
                    <a:pt x="256142" y="1239954"/>
                  </a:cubicBezTo>
                  <a:cubicBezTo>
                    <a:pt x="391079" y="1368542"/>
                    <a:pt x="633967" y="1513004"/>
                    <a:pt x="818117" y="1506654"/>
                  </a:cubicBezTo>
                  <a:cubicBezTo>
                    <a:pt x="1002267" y="1500304"/>
                    <a:pt x="1245155" y="1349491"/>
                    <a:pt x="1361042" y="1201854"/>
                  </a:cubicBezTo>
                  <a:cubicBezTo>
                    <a:pt x="1476929" y="1054217"/>
                    <a:pt x="1510267" y="782754"/>
                    <a:pt x="1513442" y="620829"/>
                  </a:cubicBezTo>
                  <a:cubicBezTo>
                    <a:pt x="1516617" y="458904"/>
                    <a:pt x="1454704" y="320791"/>
                    <a:pt x="1380092" y="230304"/>
                  </a:cubicBezTo>
                  <a:cubicBezTo>
                    <a:pt x="1305480" y="139817"/>
                    <a:pt x="1146729" y="114416"/>
                    <a:pt x="1065767" y="77904"/>
                  </a:cubicBezTo>
                  <a:cubicBezTo>
                    <a:pt x="984805" y="41392"/>
                    <a:pt x="978455" y="8054"/>
                    <a:pt x="875267" y="1704"/>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Down Arrow 67"/>
            <p:cNvSpPr/>
            <p:nvPr/>
          </p:nvSpPr>
          <p:spPr>
            <a:xfrm>
              <a:off x="6558348" y="3294509"/>
              <a:ext cx="24590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5076056" y="5905847"/>
            <a:ext cx="873621" cy="835521"/>
            <a:chOff x="5076056" y="5905847"/>
            <a:chExt cx="873621" cy="835521"/>
          </a:xfrm>
        </p:grpSpPr>
        <p:sp>
          <p:nvSpPr>
            <p:cNvPr id="17" name="TextBox 16"/>
            <p:cNvSpPr txBox="1"/>
            <p:nvPr/>
          </p:nvSpPr>
          <p:spPr>
            <a:xfrm>
              <a:off x="5076056" y="6095037"/>
              <a:ext cx="641132" cy="646331"/>
            </a:xfrm>
            <a:prstGeom prst="rect">
              <a:avLst/>
            </a:prstGeom>
            <a:noFill/>
          </p:spPr>
          <p:txBody>
            <a:bodyPr wrap="square" rtlCol="0">
              <a:spAutoFit/>
            </a:bodyPr>
            <a:lstStyle/>
            <a:p>
              <a:r>
                <a:rPr lang="en-GB" sz="3600" dirty="0" smtClean="0"/>
                <a:t>/D</a:t>
              </a:r>
              <a:endParaRPr lang="en-GB" sz="3600" dirty="0"/>
            </a:p>
          </p:txBody>
        </p:sp>
        <p:sp>
          <p:nvSpPr>
            <p:cNvPr id="21" name="TextBox 20"/>
            <p:cNvSpPr txBox="1"/>
            <p:nvPr/>
          </p:nvSpPr>
          <p:spPr>
            <a:xfrm>
              <a:off x="5301605" y="5905847"/>
              <a:ext cx="648072" cy="400110"/>
            </a:xfrm>
            <a:prstGeom prst="rect">
              <a:avLst/>
            </a:prstGeom>
            <a:noFill/>
          </p:spPr>
          <p:txBody>
            <a:bodyPr wrap="square" rtlCol="0">
              <a:spAutoFit/>
            </a:bodyPr>
            <a:lstStyle/>
            <a:p>
              <a:r>
                <a:rPr lang="en-GB" sz="2000" dirty="0" smtClean="0"/>
                <a:t>_</a:t>
              </a:r>
              <a:endParaRPr lang="en-GB" sz="2000" dirty="0"/>
            </a:p>
          </p:txBody>
        </p:sp>
      </p:grpSp>
    </p:spTree>
    <p:extLst>
      <p:ext uri="{BB962C8B-B14F-4D97-AF65-F5344CB8AC3E}">
        <p14:creationId xmlns:p14="http://schemas.microsoft.com/office/powerpoint/2010/main" val="41174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2592288" cy="461665"/>
          </a:xfrm>
          <a:prstGeom prst="rect">
            <a:avLst/>
          </a:prstGeom>
          <a:noFill/>
        </p:spPr>
        <p:txBody>
          <a:bodyPr wrap="square" rtlCol="0">
            <a:spAutoFit/>
          </a:bodyPr>
          <a:lstStyle/>
          <a:p>
            <a:r>
              <a:rPr lang="en-GB" sz="2400" b="1" dirty="0" smtClean="0">
                <a:solidFill>
                  <a:srgbClr val="0000FF"/>
                </a:solidFill>
              </a:rPr>
              <a:t>Size</a:t>
            </a:r>
            <a:r>
              <a:rPr lang="en-GB" sz="2400" dirty="0" smtClean="0">
                <a:solidFill>
                  <a:srgbClr val="0000FF"/>
                </a:solidFill>
              </a:rPr>
              <a:t> corrections</a:t>
            </a:r>
            <a:endParaRPr lang="en-GB" sz="2400" dirty="0">
              <a:solidFill>
                <a:srgbClr val="0000FF"/>
              </a:solidFill>
            </a:endParaRPr>
          </a:p>
        </p:txBody>
      </p:sp>
      <p:pic>
        <p:nvPicPr>
          <p:cNvPr id="2052" name="Picture 4" descr="http://www-e.uni-magdeburg.de/dzoellne/simulation/Bilder/Serial1.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7227"/>
          <a:stretch/>
        </p:blipFill>
        <p:spPr bwMode="auto">
          <a:xfrm>
            <a:off x="107504" y="836711"/>
            <a:ext cx="3096344" cy="2721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3848" y="1412776"/>
            <a:ext cx="3024336" cy="369332"/>
          </a:xfrm>
          <a:prstGeom prst="rect">
            <a:avLst/>
          </a:prstGeom>
          <a:noFill/>
        </p:spPr>
        <p:txBody>
          <a:bodyPr wrap="square" rtlCol="0">
            <a:spAutoFit/>
          </a:bodyPr>
          <a:lstStyle/>
          <a:p>
            <a:r>
              <a:rPr lang="en-GB" dirty="0" err="1" smtClean="0"/>
              <a:t>Monodispersed</a:t>
            </a:r>
            <a:r>
              <a:rPr lang="en-GB" dirty="0" smtClean="0"/>
              <a:t> (Same Size)</a:t>
            </a:r>
            <a:endParaRPr lang="en-GB" dirty="0"/>
          </a:p>
        </p:txBody>
      </p:sp>
      <p:grpSp>
        <p:nvGrpSpPr>
          <p:cNvPr id="11" name="Group 10"/>
          <p:cNvGrpSpPr/>
          <p:nvPr/>
        </p:nvGrpSpPr>
        <p:grpSpPr>
          <a:xfrm>
            <a:off x="251520" y="2545748"/>
            <a:ext cx="8892480" cy="4348928"/>
            <a:chOff x="251520" y="2545748"/>
            <a:chExt cx="8892480" cy="4348928"/>
          </a:xfrm>
        </p:grpSpPr>
        <p:pic>
          <p:nvPicPr>
            <p:cNvPr id="2050" name="Picture 2" descr="Cit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212" y="2545748"/>
              <a:ext cx="1934038" cy="1656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p:cNvGraphicFramePr/>
            <p:nvPr>
              <p:extLst>
                <p:ext uri="{D42A27DB-BD31-4B8C-83A1-F6EECF244321}">
                  <p14:modId xmlns:p14="http://schemas.microsoft.com/office/powerpoint/2010/main" val="3831128407"/>
                </p:ext>
              </p:extLst>
            </p:nvPr>
          </p:nvGraphicFramePr>
          <p:xfrm>
            <a:off x="251520" y="3573016"/>
            <a:ext cx="4896544" cy="3096344"/>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flipV="1">
              <a:off x="2699792" y="4005064"/>
              <a:ext cx="0" cy="252028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99592" y="3861048"/>
              <a:ext cx="3600400" cy="369332"/>
            </a:xfrm>
            <a:prstGeom prst="rect">
              <a:avLst/>
            </a:prstGeom>
            <a:noFill/>
          </p:spPr>
          <p:txBody>
            <a:bodyPr wrap="square" rtlCol="0">
              <a:spAutoFit/>
            </a:bodyPr>
            <a:lstStyle/>
            <a:p>
              <a:r>
                <a:rPr lang="en-GB" dirty="0" smtClean="0"/>
                <a:t>     13%                                     87%</a:t>
              </a:r>
              <a:endParaRPr lang="en-GB" dirty="0"/>
            </a:p>
          </p:txBody>
        </p:sp>
        <p:sp>
          <p:nvSpPr>
            <p:cNvPr id="8" name="TextBox 7"/>
            <p:cNvSpPr txBox="1"/>
            <p:nvPr/>
          </p:nvSpPr>
          <p:spPr>
            <a:xfrm>
              <a:off x="2378993" y="6525344"/>
              <a:ext cx="720080" cy="369332"/>
            </a:xfrm>
            <a:prstGeom prst="rect">
              <a:avLst/>
            </a:prstGeom>
            <a:noFill/>
          </p:spPr>
          <p:txBody>
            <a:bodyPr wrap="square" rtlCol="0">
              <a:spAutoFit/>
            </a:bodyPr>
            <a:lstStyle/>
            <a:p>
              <a:r>
                <a:rPr lang="en-GB" dirty="0" smtClean="0"/>
                <a:t>D/2</a:t>
              </a:r>
              <a:endParaRPr lang="en-GB" dirty="0"/>
            </a:p>
          </p:txBody>
        </p:sp>
        <p:sp>
          <p:nvSpPr>
            <p:cNvPr id="9" name="TextBox 8"/>
            <p:cNvSpPr txBox="1"/>
            <p:nvPr/>
          </p:nvSpPr>
          <p:spPr>
            <a:xfrm>
              <a:off x="5148064" y="4230380"/>
              <a:ext cx="3995936" cy="369332"/>
            </a:xfrm>
            <a:prstGeom prst="rect">
              <a:avLst/>
            </a:prstGeom>
            <a:noFill/>
          </p:spPr>
          <p:txBody>
            <a:bodyPr wrap="square" rtlCol="0">
              <a:spAutoFit/>
            </a:bodyPr>
            <a:lstStyle/>
            <a:p>
              <a:r>
                <a:rPr lang="en-GB" u="sng" dirty="0" smtClean="0"/>
                <a:t>Abercrombie (1946) Correction Factor …</a:t>
              </a:r>
              <a:endParaRPr lang="en-GB" u="sng" dirty="0"/>
            </a:p>
          </p:txBody>
        </p:sp>
        <p:sp>
          <p:nvSpPr>
            <p:cNvPr id="10" name="TextBox 9"/>
            <p:cNvSpPr txBox="1"/>
            <p:nvPr/>
          </p:nvSpPr>
          <p:spPr>
            <a:xfrm>
              <a:off x="5292080" y="4797152"/>
              <a:ext cx="3600400" cy="461665"/>
            </a:xfrm>
            <a:prstGeom prst="rect">
              <a:avLst/>
            </a:prstGeom>
            <a:noFill/>
          </p:spPr>
          <p:txBody>
            <a:bodyPr wrap="square" rtlCol="0">
              <a:spAutoFit/>
            </a:bodyPr>
            <a:lstStyle/>
            <a:p>
              <a:r>
                <a:rPr lang="en-GB" sz="2400" dirty="0" smtClean="0"/>
                <a:t>D = d x 4/</a:t>
              </a:r>
              <a:r>
                <a:rPr lang="el-GR" sz="2400" dirty="0" smtClean="0"/>
                <a:t>π</a:t>
              </a:r>
              <a:r>
                <a:rPr lang="en-GB" sz="2400" dirty="0" smtClean="0"/>
                <a:t>        (</a:t>
              </a:r>
              <a:r>
                <a:rPr lang="en-GB" sz="2400" dirty="0" err="1" smtClean="0"/>
                <a:t>ie</a:t>
              </a:r>
              <a:r>
                <a:rPr lang="en-GB" sz="2400" dirty="0" smtClean="0"/>
                <a:t> x1.273)</a:t>
              </a:r>
              <a:endParaRPr lang="en-GB" sz="2400" dirty="0"/>
            </a:p>
          </p:txBody>
        </p:sp>
      </p:grpSp>
      <p:sp>
        <p:nvSpPr>
          <p:cNvPr id="12" name="TextBox 11"/>
          <p:cNvSpPr txBox="1"/>
          <p:nvPr/>
        </p:nvSpPr>
        <p:spPr>
          <a:xfrm>
            <a:off x="5220072" y="5602014"/>
            <a:ext cx="3816424" cy="1200329"/>
          </a:xfrm>
          <a:prstGeom prst="rect">
            <a:avLst/>
          </a:prstGeom>
          <a:solidFill>
            <a:schemeClr val="accent1">
              <a:lumMod val="20000"/>
              <a:lumOff val="80000"/>
            </a:schemeClr>
          </a:solidFill>
        </p:spPr>
        <p:txBody>
          <a:bodyPr wrap="square" rtlCol="0">
            <a:spAutoFit/>
          </a:bodyPr>
          <a:lstStyle/>
          <a:p>
            <a:r>
              <a:rPr lang="en-GB" u="sng" dirty="0" err="1" smtClean="0"/>
              <a:t>Polydispersed</a:t>
            </a:r>
            <a:r>
              <a:rPr lang="en-GB" u="sng" dirty="0" smtClean="0"/>
              <a:t> (Different Sizes)</a:t>
            </a:r>
          </a:p>
          <a:p>
            <a:r>
              <a:rPr lang="en-GB" dirty="0" smtClean="0"/>
              <a:t/>
            </a:r>
            <a:br>
              <a:rPr lang="en-GB" dirty="0" smtClean="0"/>
            </a:br>
            <a:r>
              <a:rPr lang="en-GB" dirty="0" smtClean="0"/>
              <a:t>Schwartz / </a:t>
            </a:r>
            <a:r>
              <a:rPr lang="en-GB" dirty="0" err="1" smtClean="0"/>
              <a:t>Saltykov</a:t>
            </a:r>
            <a:r>
              <a:rPr lang="en-GB" dirty="0" smtClean="0"/>
              <a:t> Unfolding</a:t>
            </a:r>
          </a:p>
          <a:p>
            <a:r>
              <a:rPr lang="en-GB" dirty="0" smtClean="0"/>
              <a:t>    ….. Shape (Ellipsoids, Cylinders, …) !!</a:t>
            </a:r>
            <a:endParaRPr lang="en-GB" dirty="0"/>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0521" t="38278" r="43772" b="44162"/>
          <a:stretch/>
        </p:blipFill>
        <p:spPr bwMode="auto">
          <a:xfrm>
            <a:off x="971600" y="4489663"/>
            <a:ext cx="1290439" cy="81154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85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2592288" cy="461665"/>
          </a:xfrm>
          <a:prstGeom prst="rect">
            <a:avLst/>
          </a:prstGeom>
          <a:noFill/>
        </p:spPr>
        <p:txBody>
          <a:bodyPr wrap="square" rtlCol="0">
            <a:spAutoFit/>
          </a:bodyPr>
          <a:lstStyle/>
          <a:p>
            <a:r>
              <a:rPr lang="en-GB" sz="2400" b="1" dirty="0" smtClean="0">
                <a:solidFill>
                  <a:srgbClr val="0000FF"/>
                </a:solidFill>
              </a:rPr>
              <a:t>Size</a:t>
            </a:r>
            <a:r>
              <a:rPr lang="en-GB" sz="2400" dirty="0" smtClean="0">
                <a:solidFill>
                  <a:srgbClr val="0000FF"/>
                </a:solidFill>
              </a:rPr>
              <a:t> corrections</a:t>
            </a:r>
            <a:endParaRPr lang="en-GB" sz="2400" dirty="0">
              <a:solidFill>
                <a:srgbClr val="0000FF"/>
              </a:solidFill>
            </a:endParaRPr>
          </a:p>
        </p:txBody>
      </p:sp>
      <p:sp>
        <p:nvSpPr>
          <p:cNvPr id="5" name="TextBox 4"/>
          <p:cNvSpPr txBox="1"/>
          <p:nvPr/>
        </p:nvSpPr>
        <p:spPr>
          <a:xfrm>
            <a:off x="467544" y="1124744"/>
            <a:ext cx="8496944" cy="400110"/>
          </a:xfrm>
          <a:prstGeom prst="rect">
            <a:avLst/>
          </a:prstGeom>
          <a:noFill/>
        </p:spPr>
        <p:txBody>
          <a:bodyPr wrap="square" rtlCol="0">
            <a:spAutoFit/>
          </a:bodyPr>
          <a:lstStyle/>
          <a:p>
            <a:r>
              <a:rPr lang="en-GB" sz="2000" b="1" dirty="0" smtClean="0"/>
              <a:t>Holmes Effect </a:t>
            </a:r>
            <a:r>
              <a:rPr lang="en-GB" sz="2000" dirty="0" smtClean="0"/>
              <a:t>– if objects small relative to section thickness</a:t>
            </a:r>
            <a:endParaRPr lang="en-GB" sz="2000" dirty="0"/>
          </a:p>
        </p:txBody>
      </p:sp>
      <p:grpSp>
        <p:nvGrpSpPr>
          <p:cNvPr id="51" name="Group 50"/>
          <p:cNvGrpSpPr/>
          <p:nvPr/>
        </p:nvGrpSpPr>
        <p:grpSpPr>
          <a:xfrm>
            <a:off x="1475656" y="1700808"/>
            <a:ext cx="2376264" cy="152400"/>
            <a:chOff x="1475656" y="1700808"/>
            <a:chExt cx="2376264" cy="152400"/>
          </a:xfrm>
        </p:grpSpPr>
        <p:cxnSp>
          <p:nvCxnSpPr>
            <p:cNvPr id="7" name="Straight Connector 6"/>
            <p:cNvCxnSpPr/>
            <p:nvPr/>
          </p:nvCxnSpPr>
          <p:spPr>
            <a:xfrm>
              <a:off x="1475656" y="1700808"/>
              <a:ext cx="237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75656" y="1853208"/>
              <a:ext cx="237626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763688" y="178005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051720" y="174882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267744" y="178005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483768" y="174882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668763" y="176712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843808" y="172140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2987824" y="176827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3131840" y="170807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275856" y="178005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491880" y="174085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635896" y="178005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1547664" y="175835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4932040" y="1700808"/>
            <a:ext cx="2376264" cy="360040"/>
            <a:chOff x="4932040" y="1700808"/>
            <a:chExt cx="2376264" cy="360040"/>
          </a:xfrm>
        </p:grpSpPr>
        <p:cxnSp>
          <p:nvCxnSpPr>
            <p:cNvPr id="10" name="Straight Connector 9"/>
            <p:cNvCxnSpPr/>
            <p:nvPr/>
          </p:nvCxnSpPr>
          <p:spPr>
            <a:xfrm>
              <a:off x="4932040" y="1700808"/>
              <a:ext cx="237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32040" y="2060848"/>
              <a:ext cx="237626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480694" y="194124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076056" y="174998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030337" y="184483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117225" y="189055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171729" y="175950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292080" y="193627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337799" y="17782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508104" y="17782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652120" y="201512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5697839" y="181515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868144" y="191953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868144" y="179685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121338" y="196941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6075619" y="17877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6228184" y="186202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6372200" y="195913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7262585" y="176868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6948264" y="17877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7216866" y="193021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6930379" y="191116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6884660" y="199723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6660232" y="180748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6613773" y="193137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6419085" y="179800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6465970" y="186313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6021541" y="187381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p:cNvGrpSpPr/>
          <p:nvPr/>
        </p:nvGrpSpPr>
        <p:grpSpPr>
          <a:xfrm>
            <a:off x="467544" y="4328482"/>
            <a:ext cx="8496944" cy="1980838"/>
            <a:chOff x="467544" y="3028890"/>
            <a:chExt cx="8496944" cy="1980838"/>
          </a:xfrm>
        </p:grpSpPr>
        <p:sp>
          <p:nvSpPr>
            <p:cNvPr id="52" name="TextBox 51"/>
            <p:cNvSpPr txBox="1"/>
            <p:nvPr/>
          </p:nvSpPr>
          <p:spPr>
            <a:xfrm>
              <a:off x="467544" y="3028890"/>
              <a:ext cx="8496944" cy="707886"/>
            </a:xfrm>
            <a:prstGeom prst="rect">
              <a:avLst/>
            </a:prstGeom>
            <a:noFill/>
          </p:spPr>
          <p:txBody>
            <a:bodyPr wrap="square" rtlCol="0">
              <a:spAutoFit/>
            </a:bodyPr>
            <a:lstStyle/>
            <a:p>
              <a:r>
                <a:rPr lang="en-GB" sz="2000" b="1" dirty="0" smtClean="0"/>
                <a:t>Shape Effect </a:t>
              </a:r>
              <a:r>
                <a:rPr lang="en-GB" sz="2000" dirty="0" smtClean="0"/>
                <a:t>– mean ‘diameter’ for spheres, ellipsoids, cubes </a:t>
              </a:r>
              <a:r>
                <a:rPr lang="en-GB" sz="2000" dirty="0" err="1" smtClean="0"/>
                <a:t>etc</a:t>
              </a:r>
              <a:r>
                <a:rPr lang="en-GB" sz="2000" dirty="0" smtClean="0"/>
                <a:t> based on axial </a:t>
              </a:r>
              <a:br>
                <a:rPr lang="en-GB" sz="2000" dirty="0" smtClean="0"/>
              </a:br>
              <a:r>
                <a:rPr lang="en-GB" sz="2000" dirty="0" smtClean="0"/>
                <a:t>                           ratios or volume/surface ratios (complex, biased)</a:t>
              </a:r>
              <a:endParaRPr lang="en-GB" sz="2000" dirty="0"/>
            </a:p>
          </p:txBody>
        </p:sp>
        <p:sp>
          <p:nvSpPr>
            <p:cNvPr id="53" name="Oval 52"/>
            <p:cNvSpPr/>
            <p:nvPr/>
          </p:nvSpPr>
          <p:spPr>
            <a:xfrm>
              <a:off x="1043608" y="4149080"/>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124129" y="4257092"/>
              <a:ext cx="1394441"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ounded Rectangle 54"/>
            <p:cNvSpPr/>
            <p:nvPr/>
          </p:nvSpPr>
          <p:spPr>
            <a:xfrm>
              <a:off x="3851920" y="4181636"/>
              <a:ext cx="864096" cy="828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56"/>
            <p:cNvSpPr/>
            <p:nvPr/>
          </p:nvSpPr>
          <p:spPr>
            <a:xfrm>
              <a:off x="5191125" y="4143375"/>
              <a:ext cx="1209675" cy="819150"/>
            </a:xfrm>
            <a:custGeom>
              <a:avLst/>
              <a:gdLst>
                <a:gd name="connsiteX0" fmla="*/ 209550 w 1209675"/>
                <a:gd name="connsiteY0" fmla="*/ 95250 h 819150"/>
                <a:gd name="connsiteX1" fmla="*/ 209550 w 1209675"/>
                <a:gd name="connsiteY1" fmla="*/ 95250 h 819150"/>
                <a:gd name="connsiteX2" fmla="*/ 123825 w 1209675"/>
                <a:gd name="connsiteY2" fmla="*/ 76200 h 819150"/>
                <a:gd name="connsiteX3" fmla="*/ 95250 w 1209675"/>
                <a:gd name="connsiteY3" fmla="*/ 85725 h 819150"/>
                <a:gd name="connsiteX4" fmla="*/ 57150 w 1209675"/>
                <a:gd name="connsiteY4" fmla="*/ 95250 h 819150"/>
                <a:gd name="connsiteX5" fmla="*/ 19050 w 1209675"/>
                <a:gd name="connsiteY5" fmla="*/ 152400 h 819150"/>
                <a:gd name="connsiteX6" fmla="*/ 0 w 1209675"/>
                <a:gd name="connsiteY6" fmla="*/ 209550 h 819150"/>
                <a:gd name="connsiteX7" fmla="*/ 28575 w 1209675"/>
                <a:gd name="connsiteY7" fmla="*/ 400050 h 819150"/>
                <a:gd name="connsiteX8" fmla="*/ 38100 w 1209675"/>
                <a:gd name="connsiteY8" fmla="*/ 428625 h 819150"/>
                <a:gd name="connsiteX9" fmla="*/ 95250 w 1209675"/>
                <a:gd name="connsiteY9" fmla="*/ 514350 h 819150"/>
                <a:gd name="connsiteX10" fmla="*/ 104775 w 1209675"/>
                <a:gd name="connsiteY10" fmla="*/ 542925 h 819150"/>
                <a:gd name="connsiteX11" fmla="*/ 152400 w 1209675"/>
                <a:gd name="connsiteY11" fmla="*/ 600075 h 819150"/>
                <a:gd name="connsiteX12" fmla="*/ 161925 w 1209675"/>
                <a:gd name="connsiteY12" fmla="*/ 638175 h 819150"/>
                <a:gd name="connsiteX13" fmla="*/ 200025 w 1209675"/>
                <a:gd name="connsiteY13" fmla="*/ 695325 h 819150"/>
                <a:gd name="connsiteX14" fmla="*/ 276225 w 1209675"/>
                <a:gd name="connsiteY14" fmla="*/ 781050 h 819150"/>
                <a:gd name="connsiteX15" fmla="*/ 304800 w 1209675"/>
                <a:gd name="connsiteY15" fmla="*/ 800100 h 819150"/>
                <a:gd name="connsiteX16" fmla="*/ 400050 w 1209675"/>
                <a:gd name="connsiteY16" fmla="*/ 819150 h 819150"/>
                <a:gd name="connsiteX17" fmla="*/ 676275 w 1209675"/>
                <a:gd name="connsiteY17" fmla="*/ 809625 h 819150"/>
                <a:gd name="connsiteX18" fmla="*/ 733425 w 1209675"/>
                <a:gd name="connsiteY18" fmla="*/ 781050 h 819150"/>
                <a:gd name="connsiteX19" fmla="*/ 838200 w 1209675"/>
                <a:gd name="connsiteY19" fmla="*/ 752475 h 819150"/>
                <a:gd name="connsiteX20" fmla="*/ 895350 w 1209675"/>
                <a:gd name="connsiteY20" fmla="*/ 704850 h 819150"/>
                <a:gd name="connsiteX21" fmla="*/ 923925 w 1209675"/>
                <a:gd name="connsiteY21" fmla="*/ 685800 h 819150"/>
                <a:gd name="connsiteX22" fmla="*/ 942975 w 1209675"/>
                <a:gd name="connsiteY22" fmla="*/ 657225 h 819150"/>
                <a:gd name="connsiteX23" fmla="*/ 1000125 w 1209675"/>
                <a:gd name="connsiteY23" fmla="*/ 609600 h 819150"/>
                <a:gd name="connsiteX24" fmla="*/ 1019175 w 1209675"/>
                <a:gd name="connsiteY24" fmla="*/ 581025 h 819150"/>
                <a:gd name="connsiteX25" fmla="*/ 1085850 w 1209675"/>
                <a:gd name="connsiteY25" fmla="*/ 495300 h 819150"/>
                <a:gd name="connsiteX26" fmla="*/ 1123950 w 1209675"/>
                <a:gd name="connsiteY26" fmla="*/ 400050 h 819150"/>
                <a:gd name="connsiteX27" fmla="*/ 1152525 w 1209675"/>
                <a:gd name="connsiteY27" fmla="*/ 371475 h 819150"/>
                <a:gd name="connsiteX28" fmla="*/ 1171575 w 1209675"/>
                <a:gd name="connsiteY28" fmla="*/ 304800 h 819150"/>
                <a:gd name="connsiteX29" fmla="*/ 1190625 w 1209675"/>
                <a:gd name="connsiteY29" fmla="*/ 247650 h 819150"/>
                <a:gd name="connsiteX30" fmla="*/ 1209675 w 1209675"/>
                <a:gd name="connsiteY30" fmla="*/ 161925 h 819150"/>
                <a:gd name="connsiteX31" fmla="*/ 1171575 w 1209675"/>
                <a:gd name="connsiteY31" fmla="*/ 76200 h 819150"/>
                <a:gd name="connsiteX32" fmla="*/ 1133475 w 1209675"/>
                <a:gd name="connsiteY32" fmla="*/ 47625 h 819150"/>
                <a:gd name="connsiteX33" fmla="*/ 1076325 w 1209675"/>
                <a:gd name="connsiteY33" fmla="*/ 28575 h 819150"/>
                <a:gd name="connsiteX34" fmla="*/ 1047750 w 1209675"/>
                <a:gd name="connsiteY34" fmla="*/ 19050 h 819150"/>
                <a:gd name="connsiteX35" fmla="*/ 1009650 w 1209675"/>
                <a:gd name="connsiteY35" fmla="*/ 0 h 819150"/>
                <a:gd name="connsiteX36" fmla="*/ 962025 w 1209675"/>
                <a:gd name="connsiteY36" fmla="*/ 9525 h 819150"/>
                <a:gd name="connsiteX37" fmla="*/ 923925 w 1209675"/>
                <a:gd name="connsiteY37" fmla="*/ 47625 h 819150"/>
                <a:gd name="connsiteX38" fmla="*/ 914400 w 1209675"/>
                <a:gd name="connsiteY38" fmla="*/ 76200 h 819150"/>
                <a:gd name="connsiteX39" fmla="*/ 895350 w 1209675"/>
                <a:gd name="connsiteY39" fmla="*/ 152400 h 819150"/>
                <a:gd name="connsiteX40" fmla="*/ 866775 w 1209675"/>
                <a:gd name="connsiteY40" fmla="*/ 219075 h 819150"/>
                <a:gd name="connsiteX41" fmla="*/ 838200 w 1209675"/>
                <a:gd name="connsiteY41" fmla="*/ 276225 h 819150"/>
                <a:gd name="connsiteX42" fmla="*/ 809625 w 1209675"/>
                <a:gd name="connsiteY42" fmla="*/ 342900 h 819150"/>
                <a:gd name="connsiteX43" fmla="*/ 790575 w 1209675"/>
                <a:gd name="connsiteY43" fmla="*/ 400050 h 819150"/>
                <a:gd name="connsiteX44" fmla="*/ 762000 w 1209675"/>
                <a:gd name="connsiteY44" fmla="*/ 428625 h 819150"/>
                <a:gd name="connsiteX45" fmla="*/ 666750 w 1209675"/>
                <a:gd name="connsiteY45" fmla="*/ 485775 h 819150"/>
                <a:gd name="connsiteX46" fmla="*/ 438150 w 1209675"/>
                <a:gd name="connsiteY46" fmla="*/ 476250 h 819150"/>
                <a:gd name="connsiteX47" fmla="*/ 400050 w 1209675"/>
                <a:gd name="connsiteY47" fmla="*/ 466725 h 819150"/>
                <a:gd name="connsiteX48" fmla="*/ 314325 w 1209675"/>
                <a:gd name="connsiteY48" fmla="*/ 400050 h 819150"/>
                <a:gd name="connsiteX49" fmla="*/ 276225 w 1209675"/>
                <a:gd name="connsiteY49" fmla="*/ 342900 h 819150"/>
                <a:gd name="connsiteX50" fmla="*/ 266700 w 1209675"/>
                <a:gd name="connsiteY50" fmla="*/ 304800 h 819150"/>
                <a:gd name="connsiteX51" fmla="*/ 247650 w 1209675"/>
                <a:gd name="connsiteY51" fmla="*/ 247650 h 819150"/>
                <a:gd name="connsiteX52" fmla="*/ 238125 w 1209675"/>
                <a:gd name="connsiteY52" fmla="*/ 200025 h 819150"/>
                <a:gd name="connsiteX53" fmla="*/ 219075 w 1209675"/>
                <a:gd name="connsiteY53" fmla="*/ 142875 h 819150"/>
                <a:gd name="connsiteX54" fmla="*/ 209550 w 1209675"/>
                <a:gd name="connsiteY54" fmla="*/ 952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09675" h="819150">
                  <a:moveTo>
                    <a:pt x="209550" y="95250"/>
                  </a:moveTo>
                  <a:lnTo>
                    <a:pt x="209550" y="95250"/>
                  </a:lnTo>
                  <a:cubicBezTo>
                    <a:pt x="180975" y="88900"/>
                    <a:pt x="152996" y="78631"/>
                    <a:pt x="123825" y="76200"/>
                  </a:cubicBezTo>
                  <a:cubicBezTo>
                    <a:pt x="113819" y="75366"/>
                    <a:pt x="104904" y="82967"/>
                    <a:pt x="95250" y="85725"/>
                  </a:cubicBezTo>
                  <a:cubicBezTo>
                    <a:pt x="82663" y="89321"/>
                    <a:pt x="69850" y="92075"/>
                    <a:pt x="57150" y="95250"/>
                  </a:cubicBezTo>
                  <a:cubicBezTo>
                    <a:pt x="44450" y="114300"/>
                    <a:pt x="26290" y="130680"/>
                    <a:pt x="19050" y="152400"/>
                  </a:cubicBezTo>
                  <a:lnTo>
                    <a:pt x="0" y="209550"/>
                  </a:lnTo>
                  <a:cubicBezTo>
                    <a:pt x="9894" y="318384"/>
                    <a:pt x="3822" y="301036"/>
                    <a:pt x="28575" y="400050"/>
                  </a:cubicBezTo>
                  <a:cubicBezTo>
                    <a:pt x="31010" y="409790"/>
                    <a:pt x="33224" y="419848"/>
                    <a:pt x="38100" y="428625"/>
                  </a:cubicBezTo>
                  <a:lnTo>
                    <a:pt x="95250" y="514350"/>
                  </a:lnTo>
                  <a:cubicBezTo>
                    <a:pt x="100819" y="522704"/>
                    <a:pt x="100285" y="533945"/>
                    <a:pt x="104775" y="542925"/>
                  </a:cubicBezTo>
                  <a:cubicBezTo>
                    <a:pt x="118036" y="569447"/>
                    <a:pt x="131334" y="579009"/>
                    <a:pt x="152400" y="600075"/>
                  </a:cubicBezTo>
                  <a:cubicBezTo>
                    <a:pt x="155575" y="612775"/>
                    <a:pt x="156071" y="626466"/>
                    <a:pt x="161925" y="638175"/>
                  </a:cubicBezTo>
                  <a:cubicBezTo>
                    <a:pt x="172164" y="658653"/>
                    <a:pt x="187325" y="676275"/>
                    <a:pt x="200025" y="695325"/>
                  </a:cubicBezTo>
                  <a:cubicBezTo>
                    <a:pt x="222930" y="729682"/>
                    <a:pt x="237078" y="754952"/>
                    <a:pt x="276225" y="781050"/>
                  </a:cubicBezTo>
                  <a:cubicBezTo>
                    <a:pt x="285750" y="787400"/>
                    <a:pt x="294561" y="794980"/>
                    <a:pt x="304800" y="800100"/>
                  </a:cubicBezTo>
                  <a:cubicBezTo>
                    <a:pt x="331399" y="813400"/>
                    <a:pt x="375479" y="815640"/>
                    <a:pt x="400050" y="819150"/>
                  </a:cubicBezTo>
                  <a:cubicBezTo>
                    <a:pt x="492125" y="815975"/>
                    <a:pt x="584325" y="815372"/>
                    <a:pt x="676275" y="809625"/>
                  </a:cubicBezTo>
                  <a:cubicBezTo>
                    <a:pt x="709656" y="807539"/>
                    <a:pt x="703399" y="793060"/>
                    <a:pt x="733425" y="781050"/>
                  </a:cubicBezTo>
                  <a:cubicBezTo>
                    <a:pt x="752297" y="773501"/>
                    <a:pt x="811878" y="759056"/>
                    <a:pt x="838200" y="752475"/>
                  </a:cubicBezTo>
                  <a:cubicBezTo>
                    <a:pt x="909146" y="705177"/>
                    <a:pt x="822011" y="765966"/>
                    <a:pt x="895350" y="704850"/>
                  </a:cubicBezTo>
                  <a:cubicBezTo>
                    <a:pt x="904144" y="697521"/>
                    <a:pt x="914400" y="692150"/>
                    <a:pt x="923925" y="685800"/>
                  </a:cubicBezTo>
                  <a:cubicBezTo>
                    <a:pt x="930275" y="676275"/>
                    <a:pt x="935646" y="666019"/>
                    <a:pt x="942975" y="657225"/>
                  </a:cubicBezTo>
                  <a:cubicBezTo>
                    <a:pt x="965894" y="629723"/>
                    <a:pt x="972028" y="628331"/>
                    <a:pt x="1000125" y="609600"/>
                  </a:cubicBezTo>
                  <a:cubicBezTo>
                    <a:pt x="1006475" y="600075"/>
                    <a:pt x="1011846" y="589819"/>
                    <a:pt x="1019175" y="581025"/>
                  </a:cubicBezTo>
                  <a:cubicBezTo>
                    <a:pt x="1046570" y="548151"/>
                    <a:pt x="1069801" y="543448"/>
                    <a:pt x="1085850" y="495300"/>
                  </a:cubicBezTo>
                  <a:cubicBezTo>
                    <a:pt x="1094525" y="469275"/>
                    <a:pt x="1106431" y="424576"/>
                    <a:pt x="1123950" y="400050"/>
                  </a:cubicBezTo>
                  <a:cubicBezTo>
                    <a:pt x="1131780" y="389089"/>
                    <a:pt x="1143000" y="381000"/>
                    <a:pt x="1152525" y="371475"/>
                  </a:cubicBezTo>
                  <a:cubicBezTo>
                    <a:pt x="1184536" y="275443"/>
                    <a:pt x="1135695" y="424401"/>
                    <a:pt x="1171575" y="304800"/>
                  </a:cubicBezTo>
                  <a:cubicBezTo>
                    <a:pt x="1177345" y="285566"/>
                    <a:pt x="1187324" y="267457"/>
                    <a:pt x="1190625" y="247650"/>
                  </a:cubicBezTo>
                  <a:cubicBezTo>
                    <a:pt x="1201801" y="180596"/>
                    <a:pt x="1194043" y="208822"/>
                    <a:pt x="1209675" y="161925"/>
                  </a:cubicBezTo>
                  <a:cubicBezTo>
                    <a:pt x="1200244" y="133631"/>
                    <a:pt x="1194216" y="98841"/>
                    <a:pt x="1171575" y="76200"/>
                  </a:cubicBezTo>
                  <a:cubicBezTo>
                    <a:pt x="1160350" y="64975"/>
                    <a:pt x="1147674" y="54725"/>
                    <a:pt x="1133475" y="47625"/>
                  </a:cubicBezTo>
                  <a:cubicBezTo>
                    <a:pt x="1115514" y="38645"/>
                    <a:pt x="1095375" y="34925"/>
                    <a:pt x="1076325" y="28575"/>
                  </a:cubicBezTo>
                  <a:lnTo>
                    <a:pt x="1047750" y="19050"/>
                  </a:lnTo>
                  <a:cubicBezTo>
                    <a:pt x="1034280" y="14560"/>
                    <a:pt x="1022350" y="6350"/>
                    <a:pt x="1009650" y="0"/>
                  </a:cubicBezTo>
                  <a:cubicBezTo>
                    <a:pt x="993775" y="3175"/>
                    <a:pt x="976177" y="1663"/>
                    <a:pt x="962025" y="9525"/>
                  </a:cubicBezTo>
                  <a:cubicBezTo>
                    <a:pt x="946325" y="18247"/>
                    <a:pt x="934364" y="33010"/>
                    <a:pt x="923925" y="47625"/>
                  </a:cubicBezTo>
                  <a:cubicBezTo>
                    <a:pt x="918089" y="55795"/>
                    <a:pt x="917042" y="66514"/>
                    <a:pt x="914400" y="76200"/>
                  </a:cubicBezTo>
                  <a:cubicBezTo>
                    <a:pt x="907511" y="101459"/>
                    <a:pt x="903629" y="127562"/>
                    <a:pt x="895350" y="152400"/>
                  </a:cubicBezTo>
                  <a:cubicBezTo>
                    <a:pt x="873012" y="219413"/>
                    <a:pt x="902085" y="136685"/>
                    <a:pt x="866775" y="219075"/>
                  </a:cubicBezTo>
                  <a:cubicBezTo>
                    <a:pt x="843114" y="274284"/>
                    <a:pt x="874809" y="221311"/>
                    <a:pt x="838200" y="276225"/>
                  </a:cubicBezTo>
                  <a:cubicBezTo>
                    <a:pt x="813004" y="377011"/>
                    <a:pt x="847213" y="258327"/>
                    <a:pt x="809625" y="342900"/>
                  </a:cubicBezTo>
                  <a:cubicBezTo>
                    <a:pt x="801470" y="361250"/>
                    <a:pt x="804774" y="385851"/>
                    <a:pt x="790575" y="400050"/>
                  </a:cubicBezTo>
                  <a:cubicBezTo>
                    <a:pt x="781050" y="409575"/>
                    <a:pt x="772633" y="420355"/>
                    <a:pt x="762000" y="428625"/>
                  </a:cubicBezTo>
                  <a:cubicBezTo>
                    <a:pt x="720621" y="460808"/>
                    <a:pt x="708220" y="465040"/>
                    <a:pt x="666750" y="485775"/>
                  </a:cubicBezTo>
                  <a:cubicBezTo>
                    <a:pt x="590550" y="482600"/>
                    <a:pt x="514222" y="481684"/>
                    <a:pt x="438150" y="476250"/>
                  </a:cubicBezTo>
                  <a:cubicBezTo>
                    <a:pt x="425092" y="475317"/>
                    <a:pt x="411759" y="472579"/>
                    <a:pt x="400050" y="466725"/>
                  </a:cubicBezTo>
                  <a:cubicBezTo>
                    <a:pt x="373859" y="453630"/>
                    <a:pt x="334280" y="425707"/>
                    <a:pt x="314325" y="400050"/>
                  </a:cubicBezTo>
                  <a:cubicBezTo>
                    <a:pt x="300269" y="381978"/>
                    <a:pt x="276225" y="342900"/>
                    <a:pt x="276225" y="342900"/>
                  </a:cubicBezTo>
                  <a:cubicBezTo>
                    <a:pt x="273050" y="330200"/>
                    <a:pt x="270462" y="317339"/>
                    <a:pt x="266700" y="304800"/>
                  </a:cubicBezTo>
                  <a:cubicBezTo>
                    <a:pt x="260930" y="285566"/>
                    <a:pt x="251588" y="267341"/>
                    <a:pt x="247650" y="247650"/>
                  </a:cubicBezTo>
                  <a:cubicBezTo>
                    <a:pt x="244475" y="231775"/>
                    <a:pt x="242385" y="215644"/>
                    <a:pt x="238125" y="200025"/>
                  </a:cubicBezTo>
                  <a:cubicBezTo>
                    <a:pt x="232841" y="180652"/>
                    <a:pt x="223945" y="162356"/>
                    <a:pt x="219075" y="142875"/>
                  </a:cubicBezTo>
                  <a:cubicBezTo>
                    <a:pt x="208780" y="101695"/>
                    <a:pt x="211138" y="103188"/>
                    <a:pt x="209550" y="95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p:cNvSpPr/>
            <p:nvPr/>
          </p:nvSpPr>
          <p:spPr>
            <a:xfrm>
              <a:off x="6838950" y="3981028"/>
              <a:ext cx="1410940" cy="1028700"/>
            </a:xfrm>
            <a:custGeom>
              <a:avLst/>
              <a:gdLst>
                <a:gd name="connsiteX0" fmla="*/ 133350 w 1410940"/>
                <a:gd name="connsiteY0" fmla="*/ 542925 h 1028700"/>
                <a:gd name="connsiteX1" fmla="*/ 133350 w 1410940"/>
                <a:gd name="connsiteY1" fmla="*/ 542925 h 1028700"/>
                <a:gd name="connsiteX2" fmla="*/ 9525 w 1410940"/>
                <a:gd name="connsiteY2" fmla="*/ 581025 h 1028700"/>
                <a:gd name="connsiteX3" fmla="*/ 0 w 1410940"/>
                <a:gd name="connsiteY3" fmla="*/ 609600 h 1028700"/>
                <a:gd name="connsiteX4" fmla="*/ 9525 w 1410940"/>
                <a:gd name="connsiteY4" fmla="*/ 676275 h 1028700"/>
                <a:gd name="connsiteX5" fmla="*/ 28575 w 1410940"/>
                <a:gd name="connsiteY5" fmla="*/ 704850 h 1028700"/>
                <a:gd name="connsiteX6" fmla="*/ 85725 w 1410940"/>
                <a:gd name="connsiteY6" fmla="*/ 742950 h 1028700"/>
                <a:gd name="connsiteX7" fmla="*/ 123825 w 1410940"/>
                <a:gd name="connsiteY7" fmla="*/ 771525 h 1028700"/>
                <a:gd name="connsiteX8" fmla="*/ 152400 w 1410940"/>
                <a:gd name="connsiteY8" fmla="*/ 781050 h 1028700"/>
                <a:gd name="connsiteX9" fmla="*/ 171450 w 1410940"/>
                <a:gd name="connsiteY9" fmla="*/ 809625 h 1028700"/>
                <a:gd name="connsiteX10" fmla="*/ 228600 w 1410940"/>
                <a:gd name="connsiteY10" fmla="*/ 857250 h 1028700"/>
                <a:gd name="connsiteX11" fmla="*/ 247650 w 1410940"/>
                <a:gd name="connsiteY11" fmla="*/ 885825 h 1028700"/>
                <a:gd name="connsiteX12" fmla="*/ 304800 w 1410940"/>
                <a:gd name="connsiteY12" fmla="*/ 942975 h 1028700"/>
                <a:gd name="connsiteX13" fmla="*/ 333375 w 1410940"/>
                <a:gd name="connsiteY13" fmla="*/ 971550 h 1028700"/>
                <a:gd name="connsiteX14" fmla="*/ 390525 w 1410940"/>
                <a:gd name="connsiteY14" fmla="*/ 990600 h 1028700"/>
                <a:gd name="connsiteX15" fmla="*/ 419100 w 1410940"/>
                <a:gd name="connsiteY15" fmla="*/ 1000125 h 1028700"/>
                <a:gd name="connsiteX16" fmla="*/ 638175 w 1410940"/>
                <a:gd name="connsiteY16" fmla="*/ 971550 h 1028700"/>
                <a:gd name="connsiteX17" fmla="*/ 666750 w 1410940"/>
                <a:gd name="connsiteY17" fmla="*/ 942975 h 1028700"/>
                <a:gd name="connsiteX18" fmla="*/ 685800 w 1410940"/>
                <a:gd name="connsiteY18" fmla="*/ 914400 h 1028700"/>
                <a:gd name="connsiteX19" fmla="*/ 704850 w 1410940"/>
                <a:gd name="connsiteY19" fmla="*/ 876300 h 1028700"/>
                <a:gd name="connsiteX20" fmla="*/ 723900 w 1410940"/>
                <a:gd name="connsiteY20" fmla="*/ 819150 h 1028700"/>
                <a:gd name="connsiteX21" fmla="*/ 733425 w 1410940"/>
                <a:gd name="connsiteY21" fmla="*/ 790575 h 1028700"/>
                <a:gd name="connsiteX22" fmla="*/ 742950 w 1410940"/>
                <a:gd name="connsiteY22" fmla="*/ 762000 h 1028700"/>
                <a:gd name="connsiteX23" fmla="*/ 752475 w 1410940"/>
                <a:gd name="connsiteY23" fmla="*/ 733425 h 1028700"/>
                <a:gd name="connsiteX24" fmla="*/ 781050 w 1410940"/>
                <a:gd name="connsiteY24" fmla="*/ 571500 h 1028700"/>
                <a:gd name="connsiteX25" fmla="*/ 819150 w 1410940"/>
                <a:gd name="connsiteY25" fmla="*/ 552450 h 1028700"/>
                <a:gd name="connsiteX26" fmla="*/ 914400 w 1410940"/>
                <a:gd name="connsiteY26" fmla="*/ 561975 h 1028700"/>
                <a:gd name="connsiteX27" fmla="*/ 933450 w 1410940"/>
                <a:gd name="connsiteY27" fmla="*/ 590550 h 1028700"/>
                <a:gd name="connsiteX28" fmla="*/ 990600 w 1410940"/>
                <a:gd name="connsiteY28" fmla="*/ 685800 h 1028700"/>
                <a:gd name="connsiteX29" fmla="*/ 1019175 w 1410940"/>
                <a:gd name="connsiteY29" fmla="*/ 771525 h 1028700"/>
                <a:gd name="connsiteX30" fmla="*/ 1028700 w 1410940"/>
                <a:gd name="connsiteY30" fmla="*/ 800100 h 1028700"/>
                <a:gd name="connsiteX31" fmla="*/ 1085850 w 1410940"/>
                <a:gd name="connsiteY31" fmla="*/ 857250 h 1028700"/>
                <a:gd name="connsiteX32" fmla="*/ 1104900 w 1410940"/>
                <a:gd name="connsiteY32" fmla="*/ 895350 h 1028700"/>
                <a:gd name="connsiteX33" fmla="*/ 1152525 w 1410940"/>
                <a:gd name="connsiteY33" fmla="*/ 942975 h 1028700"/>
                <a:gd name="connsiteX34" fmla="*/ 1219200 w 1410940"/>
                <a:gd name="connsiteY34" fmla="*/ 1009650 h 1028700"/>
                <a:gd name="connsiteX35" fmla="*/ 1247775 w 1410940"/>
                <a:gd name="connsiteY35" fmla="*/ 1028700 h 1028700"/>
                <a:gd name="connsiteX36" fmla="*/ 1352550 w 1410940"/>
                <a:gd name="connsiteY36" fmla="*/ 1019175 h 1028700"/>
                <a:gd name="connsiteX37" fmla="*/ 1371600 w 1410940"/>
                <a:gd name="connsiteY37" fmla="*/ 990600 h 1028700"/>
                <a:gd name="connsiteX38" fmla="*/ 1400175 w 1410940"/>
                <a:gd name="connsiteY38" fmla="*/ 962025 h 1028700"/>
                <a:gd name="connsiteX39" fmla="*/ 1400175 w 1410940"/>
                <a:gd name="connsiteY39" fmla="*/ 866775 h 1028700"/>
                <a:gd name="connsiteX40" fmla="*/ 1390650 w 1410940"/>
                <a:gd name="connsiteY40" fmla="*/ 828675 h 1028700"/>
                <a:gd name="connsiteX41" fmla="*/ 1362075 w 1410940"/>
                <a:gd name="connsiteY41" fmla="*/ 800100 h 1028700"/>
                <a:gd name="connsiteX42" fmla="*/ 1333500 w 1410940"/>
                <a:gd name="connsiteY42" fmla="*/ 742950 h 1028700"/>
                <a:gd name="connsiteX43" fmla="*/ 1304925 w 1410940"/>
                <a:gd name="connsiteY43" fmla="*/ 723900 h 1028700"/>
                <a:gd name="connsiteX44" fmla="*/ 1247775 w 1410940"/>
                <a:gd name="connsiteY44" fmla="*/ 657225 h 1028700"/>
                <a:gd name="connsiteX45" fmla="*/ 1228725 w 1410940"/>
                <a:gd name="connsiteY45" fmla="*/ 628650 h 1028700"/>
                <a:gd name="connsiteX46" fmla="*/ 1171575 w 1410940"/>
                <a:gd name="connsiteY46" fmla="*/ 590550 h 1028700"/>
                <a:gd name="connsiteX47" fmla="*/ 1152525 w 1410940"/>
                <a:gd name="connsiteY47" fmla="*/ 561975 h 1028700"/>
                <a:gd name="connsiteX48" fmla="*/ 1152525 w 1410940"/>
                <a:gd name="connsiteY48" fmla="*/ 466725 h 1028700"/>
                <a:gd name="connsiteX49" fmla="*/ 1190625 w 1410940"/>
                <a:gd name="connsiteY49" fmla="*/ 409575 h 1028700"/>
                <a:gd name="connsiteX50" fmla="*/ 1209675 w 1410940"/>
                <a:gd name="connsiteY50" fmla="*/ 381000 h 1028700"/>
                <a:gd name="connsiteX51" fmla="*/ 1219200 w 1410940"/>
                <a:gd name="connsiteY51" fmla="*/ 352425 h 1028700"/>
                <a:gd name="connsiteX52" fmla="*/ 1304925 w 1410940"/>
                <a:gd name="connsiteY52" fmla="*/ 285750 h 1028700"/>
                <a:gd name="connsiteX53" fmla="*/ 1333500 w 1410940"/>
                <a:gd name="connsiteY53" fmla="*/ 266700 h 1028700"/>
                <a:gd name="connsiteX54" fmla="*/ 1371600 w 1410940"/>
                <a:gd name="connsiteY54" fmla="*/ 209550 h 1028700"/>
                <a:gd name="connsiteX55" fmla="*/ 1390650 w 1410940"/>
                <a:gd name="connsiteY55" fmla="*/ 180975 h 1028700"/>
                <a:gd name="connsiteX56" fmla="*/ 1381125 w 1410940"/>
                <a:gd name="connsiteY56" fmla="*/ 66675 h 1028700"/>
                <a:gd name="connsiteX57" fmla="*/ 1352550 w 1410940"/>
                <a:gd name="connsiteY57" fmla="*/ 38100 h 1028700"/>
                <a:gd name="connsiteX58" fmla="*/ 1276350 w 1410940"/>
                <a:gd name="connsiteY58" fmla="*/ 19050 h 1028700"/>
                <a:gd name="connsiteX59" fmla="*/ 1200150 w 1410940"/>
                <a:gd name="connsiteY59" fmla="*/ 0 h 1028700"/>
                <a:gd name="connsiteX60" fmla="*/ 1162050 w 1410940"/>
                <a:gd name="connsiteY60" fmla="*/ 9525 h 1028700"/>
                <a:gd name="connsiteX61" fmla="*/ 1114425 w 1410940"/>
                <a:gd name="connsiteY61" fmla="*/ 95250 h 1028700"/>
                <a:gd name="connsiteX62" fmla="*/ 1104900 w 1410940"/>
                <a:gd name="connsiteY62" fmla="*/ 142875 h 1028700"/>
                <a:gd name="connsiteX63" fmla="*/ 1095375 w 1410940"/>
                <a:gd name="connsiteY63" fmla="*/ 171450 h 1028700"/>
                <a:gd name="connsiteX64" fmla="*/ 1038225 w 1410940"/>
                <a:gd name="connsiteY64" fmla="*/ 209550 h 1028700"/>
                <a:gd name="connsiteX65" fmla="*/ 971550 w 1410940"/>
                <a:gd name="connsiteY65" fmla="*/ 247650 h 1028700"/>
                <a:gd name="connsiteX66" fmla="*/ 942975 w 1410940"/>
                <a:gd name="connsiteY66" fmla="*/ 266700 h 1028700"/>
                <a:gd name="connsiteX67" fmla="*/ 847725 w 1410940"/>
                <a:gd name="connsiteY67" fmla="*/ 295275 h 1028700"/>
                <a:gd name="connsiteX68" fmla="*/ 790575 w 1410940"/>
                <a:gd name="connsiteY68" fmla="*/ 323850 h 1028700"/>
                <a:gd name="connsiteX69" fmla="*/ 714375 w 1410940"/>
                <a:gd name="connsiteY69" fmla="*/ 342900 h 1028700"/>
                <a:gd name="connsiteX70" fmla="*/ 514350 w 1410940"/>
                <a:gd name="connsiteY70" fmla="*/ 333375 h 1028700"/>
                <a:gd name="connsiteX71" fmla="*/ 419100 w 1410940"/>
                <a:gd name="connsiteY71" fmla="*/ 219075 h 1028700"/>
                <a:gd name="connsiteX72" fmla="*/ 361950 w 1410940"/>
                <a:gd name="connsiteY72" fmla="*/ 171450 h 1028700"/>
                <a:gd name="connsiteX73" fmla="*/ 333375 w 1410940"/>
                <a:gd name="connsiteY73" fmla="*/ 152400 h 1028700"/>
                <a:gd name="connsiteX74" fmla="*/ 285750 w 1410940"/>
                <a:gd name="connsiteY74" fmla="*/ 161925 h 1028700"/>
                <a:gd name="connsiteX75" fmla="*/ 314325 w 1410940"/>
                <a:gd name="connsiteY75" fmla="*/ 333375 h 1028700"/>
                <a:gd name="connsiteX76" fmla="*/ 352425 w 1410940"/>
                <a:gd name="connsiteY76" fmla="*/ 361950 h 1028700"/>
                <a:gd name="connsiteX77" fmla="*/ 409575 w 1410940"/>
                <a:gd name="connsiteY77" fmla="*/ 409575 h 1028700"/>
                <a:gd name="connsiteX78" fmla="*/ 428625 w 1410940"/>
                <a:gd name="connsiteY78" fmla="*/ 447675 h 1028700"/>
                <a:gd name="connsiteX79" fmla="*/ 457200 w 1410940"/>
                <a:gd name="connsiteY79" fmla="*/ 466725 h 1028700"/>
                <a:gd name="connsiteX80" fmla="*/ 485775 w 1410940"/>
                <a:gd name="connsiteY80" fmla="*/ 533400 h 1028700"/>
                <a:gd name="connsiteX81" fmla="*/ 514350 w 1410940"/>
                <a:gd name="connsiteY81" fmla="*/ 542925 h 1028700"/>
                <a:gd name="connsiteX82" fmla="*/ 533400 w 1410940"/>
                <a:gd name="connsiteY82" fmla="*/ 600075 h 1028700"/>
                <a:gd name="connsiteX83" fmla="*/ 581025 w 1410940"/>
                <a:gd name="connsiteY83" fmla="*/ 685800 h 1028700"/>
                <a:gd name="connsiteX84" fmla="*/ 571500 w 1410940"/>
                <a:gd name="connsiteY84" fmla="*/ 771525 h 1028700"/>
                <a:gd name="connsiteX85" fmla="*/ 561975 w 1410940"/>
                <a:gd name="connsiteY85" fmla="*/ 800100 h 1028700"/>
                <a:gd name="connsiteX86" fmla="*/ 447675 w 1410940"/>
                <a:gd name="connsiteY86" fmla="*/ 790575 h 1028700"/>
                <a:gd name="connsiteX87" fmla="*/ 390525 w 1410940"/>
                <a:gd name="connsiteY87" fmla="*/ 752475 h 1028700"/>
                <a:gd name="connsiteX88" fmla="*/ 333375 w 1410940"/>
                <a:gd name="connsiteY88" fmla="*/ 704850 h 1028700"/>
                <a:gd name="connsiteX89" fmla="*/ 314325 w 1410940"/>
                <a:gd name="connsiteY89" fmla="*/ 676275 h 1028700"/>
                <a:gd name="connsiteX90" fmla="*/ 257175 w 1410940"/>
                <a:gd name="connsiteY90" fmla="*/ 647700 h 1028700"/>
                <a:gd name="connsiteX91" fmla="*/ 200025 w 1410940"/>
                <a:gd name="connsiteY91" fmla="*/ 600075 h 1028700"/>
                <a:gd name="connsiteX92" fmla="*/ 171450 w 1410940"/>
                <a:gd name="connsiteY92" fmla="*/ 590550 h 1028700"/>
                <a:gd name="connsiteX93" fmla="*/ 133350 w 1410940"/>
                <a:gd name="connsiteY93" fmla="*/ 54292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410940" h="1028700">
                  <a:moveTo>
                    <a:pt x="133350" y="542925"/>
                  </a:moveTo>
                  <a:lnTo>
                    <a:pt x="133350" y="542925"/>
                  </a:lnTo>
                  <a:cubicBezTo>
                    <a:pt x="48066" y="550678"/>
                    <a:pt x="37944" y="524188"/>
                    <a:pt x="9525" y="581025"/>
                  </a:cubicBezTo>
                  <a:cubicBezTo>
                    <a:pt x="5035" y="590005"/>
                    <a:pt x="3175" y="600075"/>
                    <a:pt x="0" y="609600"/>
                  </a:cubicBezTo>
                  <a:cubicBezTo>
                    <a:pt x="3175" y="631825"/>
                    <a:pt x="3074" y="654771"/>
                    <a:pt x="9525" y="676275"/>
                  </a:cubicBezTo>
                  <a:cubicBezTo>
                    <a:pt x="12814" y="687240"/>
                    <a:pt x="19960" y="697312"/>
                    <a:pt x="28575" y="704850"/>
                  </a:cubicBezTo>
                  <a:cubicBezTo>
                    <a:pt x="45805" y="719927"/>
                    <a:pt x="67409" y="729213"/>
                    <a:pt x="85725" y="742950"/>
                  </a:cubicBezTo>
                  <a:cubicBezTo>
                    <a:pt x="98425" y="752475"/>
                    <a:pt x="110042" y="763649"/>
                    <a:pt x="123825" y="771525"/>
                  </a:cubicBezTo>
                  <a:cubicBezTo>
                    <a:pt x="132542" y="776506"/>
                    <a:pt x="142875" y="777875"/>
                    <a:pt x="152400" y="781050"/>
                  </a:cubicBezTo>
                  <a:cubicBezTo>
                    <a:pt x="158750" y="790575"/>
                    <a:pt x="163355" y="801530"/>
                    <a:pt x="171450" y="809625"/>
                  </a:cubicBezTo>
                  <a:cubicBezTo>
                    <a:pt x="246375" y="884550"/>
                    <a:pt x="150579" y="763625"/>
                    <a:pt x="228600" y="857250"/>
                  </a:cubicBezTo>
                  <a:cubicBezTo>
                    <a:pt x="235929" y="866044"/>
                    <a:pt x="240045" y="877269"/>
                    <a:pt x="247650" y="885825"/>
                  </a:cubicBezTo>
                  <a:cubicBezTo>
                    <a:pt x="265548" y="905961"/>
                    <a:pt x="285750" y="923925"/>
                    <a:pt x="304800" y="942975"/>
                  </a:cubicBezTo>
                  <a:lnTo>
                    <a:pt x="333375" y="971550"/>
                  </a:lnTo>
                  <a:cubicBezTo>
                    <a:pt x="347574" y="985749"/>
                    <a:pt x="371475" y="984250"/>
                    <a:pt x="390525" y="990600"/>
                  </a:cubicBezTo>
                  <a:lnTo>
                    <a:pt x="419100" y="1000125"/>
                  </a:lnTo>
                  <a:cubicBezTo>
                    <a:pt x="524754" y="994842"/>
                    <a:pt x="574034" y="1025001"/>
                    <a:pt x="638175" y="971550"/>
                  </a:cubicBezTo>
                  <a:cubicBezTo>
                    <a:pt x="648523" y="962926"/>
                    <a:pt x="658126" y="953323"/>
                    <a:pt x="666750" y="942975"/>
                  </a:cubicBezTo>
                  <a:cubicBezTo>
                    <a:pt x="674079" y="934181"/>
                    <a:pt x="680120" y="924339"/>
                    <a:pt x="685800" y="914400"/>
                  </a:cubicBezTo>
                  <a:cubicBezTo>
                    <a:pt x="692845" y="902072"/>
                    <a:pt x="699577" y="889483"/>
                    <a:pt x="704850" y="876300"/>
                  </a:cubicBezTo>
                  <a:cubicBezTo>
                    <a:pt x="712308" y="857656"/>
                    <a:pt x="717550" y="838200"/>
                    <a:pt x="723900" y="819150"/>
                  </a:cubicBezTo>
                  <a:lnTo>
                    <a:pt x="733425" y="790575"/>
                  </a:lnTo>
                  <a:lnTo>
                    <a:pt x="742950" y="762000"/>
                  </a:lnTo>
                  <a:lnTo>
                    <a:pt x="752475" y="733425"/>
                  </a:lnTo>
                  <a:cubicBezTo>
                    <a:pt x="753963" y="714084"/>
                    <a:pt x="746617" y="605933"/>
                    <a:pt x="781050" y="571500"/>
                  </a:cubicBezTo>
                  <a:cubicBezTo>
                    <a:pt x="791090" y="561460"/>
                    <a:pt x="806450" y="558800"/>
                    <a:pt x="819150" y="552450"/>
                  </a:cubicBezTo>
                  <a:cubicBezTo>
                    <a:pt x="850900" y="555625"/>
                    <a:pt x="884129" y="551885"/>
                    <a:pt x="914400" y="561975"/>
                  </a:cubicBezTo>
                  <a:cubicBezTo>
                    <a:pt x="925260" y="565595"/>
                    <a:pt x="927770" y="580611"/>
                    <a:pt x="933450" y="590550"/>
                  </a:cubicBezTo>
                  <a:cubicBezTo>
                    <a:pt x="992028" y="693062"/>
                    <a:pt x="897397" y="545995"/>
                    <a:pt x="990600" y="685800"/>
                  </a:cubicBezTo>
                  <a:lnTo>
                    <a:pt x="1019175" y="771525"/>
                  </a:lnTo>
                  <a:cubicBezTo>
                    <a:pt x="1022350" y="781050"/>
                    <a:pt x="1021600" y="793000"/>
                    <a:pt x="1028700" y="800100"/>
                  </a:cubicBezTo>
                  <a:lnTo>
                    <a:pt x="1085850" y="857250"/>
                  </a:lnTo>
                  <a:cubicBezTo>
                    <a:pt x="1095890" y="867290"/>
                    <a:pt x="1097855" y="883022"/>
                    <a:pt x="1104900" y="895350"/>
                  </a:cubicBezTo>
                  <a:cubicBezTo>
                    <a:pt x="1124438" y="929542"/>
                    <a:pt x="1120287" y="921483"/>
                    <a:pt x="1152525" y="942975"/>
                  </a:cubicBezTo>
                  <a:cubicBezTo>
                    <a:pt x="1169290" y="993270"/>
                    <a:pt x="1153696" y="965981"/>
                    <a:pt x="1219200" y="1009650"/>
                  </a:cubicBezTo>
                  <a:lnTo>
                    <a:pt x="1247775" y="1028700"/>
                  </a:lnTo>
                  <a:cubicBezTo>
                    <a:pt x="1282700" y="1025525"/>
                    <a:pt x="1319032" y="1029488"/>
                    <a:pt x="1352550" y="1019175"/>
                  </a:cubicBezTo>
                  <a:cubicBezTo>
                    <a:pt x="1363491" y="1015808"/>
                    <a:pt x="1364271" y="999394"/>
                    <a:pt x="1371600" y="990600"/>
                  </a:cubicBezTo>
                  <a:cubicBezTo>
                    <a:pt x="1380224" y="980252"/>
                    <a:pt x="1390650" y="971550"/>
                    <a:pt x="1400175" y="962025"/>
                  </a:cubicBezTo>
                  <a:cubicBezTo>
                    <a:pt x="1415936" y="914743"/>
                    <a:pt x="1413051" y="937595"/>
                    <a:pt x="1400175" y="866775"/>
                  </a:cubicBezTo>
                  <a:cubicBezTo>
                    <a:pt x="1397833" y="853895"/>
                    <a:pt x="1397145" y="840041"/>
                    <a:pt x="1390650" y="828675"/>
                  </a:cubicBezTo>
                  <a:cubicBezTo>
                    <a:pt x="1383967" y="816979"/>
                    <a:pt x="1371600" y="809625"/>
                    <a:pt x="1362075" y="800100"/>
                  </a:cubicBezTo>
                  <a:cubicBezTo>
                    <a:pt x="1354328" y="776859"/>
                    <a:pt x="1351964" y="761414"/>
                    <a:pt x="1333500" y="742950"/>
                  </a:cubicBezTo>
                  <a:cubicBezTo>
                    <a:pt x="1325405" y="734855"/>
                    <a:pt x="1313719" y="731229"/>
                    <a:pt x="1304925" y="723900"/>
                  </a:cubicBezTo>
                  <a:cubicBezTo>
                    <a:pt x="1280490" y="703538"/>
                    <a:pt x="1266324" y="683194"/>
                    <a:pt x="1247775" y="657225"/>
                  </a:cubicBezTo>
                  <a:cubicBezTo>
                    <a:pt x="1241121" y="647910"/>
                    <a:pt x="1237340" y="636188"/>
                    <a:pt x="1228725" y="628650"/>
                  </a:cubicBezTo>
                  <a:cubicBezTo>
                    <a:pt x="1211495" y="613573"/>
                    <a:pt x="1171575" y="590550"/>
                    <a:pt x="1171575" y="590550"/>
                  </a:cubicBezTo>
                  <a:cubicBezTo>
                    <a:pt x="1165225" y="581025"/>
                    <a:pt x="1157645" y="572214"/>
                    <a:pt x="1152525" y="561975"/>
                  </a:cubicBezTo>
                  <a:cubicBezTo>
                    <a:pt x="1136968" y="530862"/>
                    <a:pt x="1139192" y="501390"/>
                    <a:pt x="1152525" y="466725"/>
                  </a:cubicBezTo>
                  <a:cubicBezTo>
                    <a:pt x="1160744" y="445356"/>
                    <a:pt x="1177925" y="428625"/>
                    <a:pt x="1190625" y="409575"/>
                  </a:cubicBezTo>
                  <a:cubicBezTo>
                    <a:pt x="1196975" y="400050"/>
                    <a:pt x="1206055" y="391860"/>
                    <a:pt x="1209675" y="381000"/>
                  </a:cubicBezTo>
                  <a:cubicBezTo>
                    <a:pt x="1212850" y="371475"/>
                    <a:pt x="1213631" y="360779"/>
                    <a:pt x="1219200" y="352425"/>
                  </a:cubicBezTo>
                  <a:cubicBezTo>
                    <a:pt x="1237106" y="325566"/>
                    <a:pt x="1282218" y="300888"/>
                    <a:pt x="1304925" y="285750"/>
                  </a:cubicBezTo>
                  <a:lnTo>
                    <a:pt x="1333500" y="266700"/>
                  </a:lnTo>
                  <a:lnTo>
                    <a:pt x="1371600" y="209550"/>
                  </a:lnTo>
                  <a:lnTo>
                    <a:pt x="1390650" y="180975"/>
                  </a:lnTo>
                  <a:cubicBezTo>
                    <a:pt x="1387475" y="142875"/>
                    <a:pt x="1390976" y="103616"/>
                    <a:pt x="1381125" y="66675"/>
                  </a:cubicBezTo>
                  <a:cubicBezTo>
                    <a:pt x="1377654" y="53659"/>
                    <a:pt x="1364813" y="43674"/>
                    <a:pt x="1352550" y="38100"/>
                  </a:cubicBezTo>
                  <a:cubicBezTo>
                    <a:pt x="1328715" y="27266"/>
                    <a:pt x="1302023" y="24185"/>
                    <a:pt x="1276350" y="19050"/>
                  </a:cubicBezTo>
                  <a:cubicBezTo>
                    <a:pt x="1218880" y="7556"/>
                    <a:pt x="1244084" y="14645"/>
                    <a:pt x="1200150" y="0"/>
                  </a:cubicBezTo>
                  <a:cubicBezTo>
                    <a:pt x="1187450" y="3175"/>
                    <a:pt x="1171902" y="905"/>
                    <a:pt x="1162050" y="9525"/>
                  </a:cubicBezTo>
                  <a:cubicBezTo>
                    <a:pt x="1139348" y="29389"/>
                    <a:pt x="1121995" y="64969"/>
                    <a:pt x="1114425" y="95250"/>
                  </a:cubicBezTo>
                  <a:cubicBezTo>
                    <a:pt x="1110498" y="110956"/>
                    <a:pt x="1108827" y="127169"/>
                    <a:pt x="1104900" y="142875"/>
                  </a:cubicBezTo>
                  <a:cubicBezTo>
                    <a:pt x="1102465" y="152615"/>
                    <a:pt x="1102475" y="164350"/>
                    <a:pt x="1095375" y="171450"/>
                  </a:cubicBezTo>
                  <a:cubicBezTo>
                    <a:pt x="1079186" y="187639"/>
                    <a:pt x="1057275" y="196850"/>
                    <a:pt x="1038225" y="209550"/>
                  </a:cubicBezTo>
                  <a:cubicBezTo>
                    <a:pt x="968607" y="255962"/>
                    <a:pt x="1056143" y="199311"/>
                    <a:pt x="971550" y="247650"/>
                  </a:cubicBezTo>
                  <a:cubicBezTo>
                    <a:pt x="961611" y="253330"/>
                    <a:pt x="953436" y="262051"/>
                    <a:pt x="942975" y="266700"/>
                  </a:cubicBezTo>
                  <a:cubicBezTo>
                    <a:pt x="913160" y="279951"/>
                    <a:pt x="879390" y="287359"/>
                    <a:pt x="847725" y="295275"/>
                  </a:cubicBezTo>
                  <a:cubicBezTo>
                    <a:pt x="817713" y="315283"/>
                    <a:pt x="823943" y="314750"/>
                    <a:pt x="790575" y="323850"/>
                  </a:cubicBezTo>
                  <a:cubicBezTo>
                    <a:pt x="765316" y="330739"/>
                    <a:pt x="714375" y="342900"/>
                    <a:pt x="714375" y="342900"/>
                  </a:cubicBezTo>
                  <a:lnTo>
                    <a:pt x="514350" y="333375"/>
                  </a:lnTo>
                  <a:cubicBezTo>
                    <a:pt x="446684" y="315832"/>
                    <a:pt x="467322" y="251223"/>
                    <a:pt x="419100" y="219075"/>
                  </a:cubicBezTo>
                  <a:cubicBezTo>
                    <a:pt x="348154" y="171777"/>
                    <a:pt x="435289" y="232566"/>
                    <a:pt x="361950" y="171450"/>
                  </a:cubicBezTo>
                  <a:cubicBezTo>
                    <a:pt x="353156" y="164121"/>
                    <a:pt x="342900" y="158750"/>
                    <a:pt x="333375" y="152400"/>
                  </a:cubicBezTo>
                  <a:cubicBezTo>
                    <a:pt x="317500" y="155575"/>
                    <a:pt x="289677" y="146219"/>
                    <a:pt x="285750" y="161925"/>
                  </a:cubicBezTo>
                  <a:cubicBezTo>
                    <a:pt x="275930" y="201205"/>
                    <a:pt x="273621" y="292671"/>
                    <a:pt x="314325" y="333375"/>
                  </a:cubicBezTo>
                  <a:cubicBezTo>
                    <a:pt x="325550" y="344600"/>
                    <a:pt x="340372" y="351619"/>
                    <a:pt x="352425" y="361950"/>
                  </a:cubicBezTo>
                  <a:cubicBezTo>
                    <a:pt x="416597" y="416955"/>
                    <a:pt x="346420" y="367471"/>
                    <a:pt x="409575" y="409575"/>
                  </a:cubicBezTo>
                  <a:cubicBezTo>
                    <a:pt x="415925" y="422275"/>
                    <a:pt x="419535" y="436767"/>
                    <a:pt x="428625" y="447675"/>
                  </a:cubicBezTo>
                  <a:cubicBezTo>
                    <a:pt x="435954" y="456469"/>
                    <a:pt x="450049" y="457786"/>
                    <a:pt x="457200" y="466725"/>
                  </a:cubicBezTo>
                  <a:cubicBezTo>
                    <a:pt x="502739" y="523649"/>
                    <a:pt x="417653" y="465278"/>
                    <a:pt x="485775" y="533400"/>
                  </a:cubicBezTo>
                  <a:cubicBezTo>
                    <a:pt x="492875" y="540500"/>
                    <a:pt x="504825" y="539750"/>
                    <a:pt x="514350" y="542925"/>
                  </a:cubicBezTo>
                  <a:cubicBezTo>
                    <a:pt x="520700" y="561975"/>
                    <a:pt x="522261" y="583367"/>
                    <a:pt x="533400" y="600075"/>
                  </a:cubicBezTo>
                  <a:cubicBezTo>
                    <a:pt x="577069" y="665579"/>
                    <a:pt x="564260" y="635505"/>
                    <a:pt x="581025" y="685800"/>
                  </a:cubicBezTo>
                  <a:cubicBezTo>
                    <a:pt x="577850" y="714375"/>
                    <a:pt x="576227" y="743165"/>
                    <a:pt x="571500" y="771525"/>
                  </a:cubicBezTo>
                  <a:cubicBezTo>
                    <a:pt x="569849" y="781429"/>
                    <a:pt x="571898" y="798573"/>
                    <a:pt x="561975" y="800100"/>
                  </a:cubicBezTo>
                  <a:cubicBezTo>
                    <a:pt x="524188" y="805913"/>
                    <a:pt x="485775" y="793750"/>
                    <a:pt x="447675" y="790575"/>
                  </a:cubicBezTo>
                  <a:cubicBezTo>
                    <a:pt x="428625" y="777875"/>
                    <a:pt x="406714" y="768664"/>
                    <a:pt x="390525" y="752475"/>
                  </a:cubicBezTo>
                  <a:cubicBezTo>
                    <a:pt x="353855" y="715805"/>
                    <a:pt x="373158" y="731372"/>
                    <a:pt x="333375" y="704850"/>
                  </a:cubicBezTo>
                  <a:cubicBezTo>
                    <a:pt x="327025" y="695325"/>
                    <a:pt x="322420" y="684370"/>
                    <a:pt x="314325" y="676275"/>
                  </a:cubicBezTo>
                  <a:cubicBezTo>
                    <a:pt x="295861" y="657811"/>
                    <a:pt x="280416" y="655447"/>
                    <a:pt x="257175" y="647700"/>
                  </a:cubicBezTo>
                  <a:cubicBezTo>
                    <a:pt x="236109" y="626634"/>
                    <a:pt x="226547" y="613336"/>
                    <a:pt x="200025" y="600075"/>
                  </a:cubicBezTo>
                  <a:cubicBezTo>
                    <a:pt x="191045" y="595585"/>
                    <a:pt x="180975" y="593725"/>
                    <a:pt x="171450" y="590550"/>
                  </a:cubicBezTo>
                  <a:cubicBezTo>
                    <a:pt x="139139" y="569009"/>
                    <a:pt x="139700" y="550862"/>
                    <a:pt x="133350" y="5429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22" name="Picture 2" descr="http://www.scielo.br/img/revistas/aabc/v75n4/a06fig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163" y="2084785"/>
            <a:ext cx="2800350"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Stereology 2</a:t>
            </a:r>
            <a:endParaRPr lang="en-GB" dirty="0">
              <a:solidFill>
                <a:srgbClr val="0000FF"/>
              </a:solidFill>
            </a:endParaRPr>
          </a:p>
        </p:txBody>
      </p:sp>
      <p:sp>
        <p:nvSpPr>
          <p:cNvPr id="3" name="Content Placeholder 2"/>
          <p:cNvSpPr>
            <a:spLocks noGrp="1"/>
          </p:cNvSpPr>
          <p:nvPr>
            <p:ph idx="1"/>
          </p:nvPr>
        </p:nvSpPr>
        <p:spPr>
          <a:xfrm>
            <a:off x="457200" y="1600200"/>
            <a:ext cx="8507288" cy="4925144"/>
          </a:xfrm>
        </p:spPr>
        <p:txBody>
          <a:bodyPr>
            <a:normAutofit lnSpcReduction="10000"/>
          </a:bodyPr>
          <a:lstStyle/>
          <a:p>
            <a:r>
              <a:rPr lang="en-GB" dirty="0"/>
              <a:t>New Design Based Stereology</a:t>
            </a:r>
          </a:p>
          <a:p>
            <a:pPr lvl="2"/>
            <a:r>
              <a:rPr lang="en-GB" dirty="0"/>
              <a:t>Fractionator, </a:t>
            </a:r>
            <a:r>
              <a:rPr lang="en-GB" dirty="0" err="1"/>
              <a:t>Disector</a:t>
            </a:r>
            <a:r>
              <a:rPr lang="en-GB" dirty="0"/>
              <a:t>, </a:t>
            </a:r>
            <a:r>
              <a:rPr lang="en-GB" dirty="0" err="1"/>
              <a:t>Nucleator</a:t>
            </a:r>
            <a:r>
              <a:rPr lang="en-GB" dirty="0"/>
              <a:t>, </a:t>
            </a:r>
            <a:r>
              <a:rPr lang="en-GB" dirty="0" err="1" smtClean="0"/>
              <a:t>Surfactor</a:t>
            </a:r>
            <a:r>
              <a:rPr lang="en-GB" dirty="0" smtClean="0"/>
              <a:t>, </a:t>
            </a:r>
            <a:r>
              <a:rPr lang="en-GB" dirty="0" err="1" smtClean="0"/>
              <a:t>Proportinator</a:t>
            </a:r>
            <a:r>
              <a:rPr lang="en-GB" dirty="0" smtClean="0"/>
              <a:t>, Selector, Rotator, Cycloids</a:t>
            </a:r>
          </a:p>
          <a:p>
            <a:pPr lvl="2"/>
            <a:r>
              <a:rPr lang="en-GB" dirty="0" smtClean="0"/>
              <a:t>Surface Weighted Star Volume</a:t>
            </a:r>
          </a:p>
          <a:p>
            <a:pPr lvl="2"/>
            <a:r>
              <a:rPr lang="en-GB" dirty="0" smtClean="0"/>
              <a:t>Unbiased Brick, Isotropic Fakir</a:t>
            </a:r>
          </a:p>
          <a:p>
            <a:pPr lvl="2"/>
            <a:r>
              <a:rPr lang="en-GB" dirty="0" err="1" smtClean="0"/>
              <a:t>Spaceballs</a:t>
            </a:r>
            <a:r>
              <a:rPr lang="en-GB" dirty="0" smtClean="0"/>
              <a:t>, </a:t>
            </a:r>
            <a:r>
              <a:rPr lang="en-GB" dirty="0" err="1" smtClean="0"/>
              <a:t>Petrimetrics</a:t>
            </a:r>
            <a:r>
              <a:rPr lang="en-GB" dirty="0" smtClean="0"/>
              <a:t/>
            </a:r>
            <a:br>
              <a:rPr lang="en-GB" dirty="0" smtClean="0"/>
            </a:br>
            <a:endParaRPr lang="en-GB" dirty="0" smtClean="0"/>
          </a:p>
          <a:p>
            <a:r>
              <a:rPr lang="en-GB" dirty="0" smtClean="0"/>
              <a:t>Equipment / Design</a:t>
            </a:r>
          </a:p>
          <a:p>
            <a:pPr lvl="2"/>
            <a:r>
              <a:rPr lang="en-GB" dirty="0" smtClean="0"/>
              <a:t>Specialised Sampling; IUR, VUR, SRS sections</a:t>
            </a:r>
          </a:p>
          <a:p>
            <a:pPr lvl="2"/>
            <a:r>
              <a:rPr lang="en-GB" dirty="0" smtClean="0"/>
              <a:t>Thick sections, Optical sections</a:t>
            </a:r>
          </a:p>
          <a:p>
            <a:pPr lvl="2"/>
            <a:r>
              <a:rPr lang="en-GB" dirty="0" smtClean="0"/>
              <a:t>Unbiased Counting Frames</a:t>
            </a:r>
            <a:endParaRPr lang="en-GB" dirty="0"/>
          </a:p>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60648"/>
            <a:ext cx="1767086" cy="147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pic>
        <p:nvPicPr>
          <p:cNvPr id="7172" name="Picture 4" descr="http://www.stereology.info/images/5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616" y="2564904"/>
            <a:ext cx="1860672" cy="18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76256" y="6309320"/>
            <a:ext cx="3024336" cy="646331"/>
          </a:xfrm>
          <a:prstGeom prst="rect">
            <a:avLst/>
          </a:prstGeom>
          <a:noFill/>
        </p:spPr>
        <p:txBody>
          <a:bodyPr wrap="square" rtlCol="0">
            <a:spAutoFit/>
          </a:bodyPr>
          <a:lstStyle/>
          <a:p>
            <a:r>
              <a:rPr lang="en-GB" dirty="0" smtClean="0">
                <a:hlinkClick r:id="rId4"/>
              </a:rPr>
              <a:t>www.stereology.info</a:t>
            </a:r>
            <a:endParaRPr lang="en-GB" dirty="0" smtClean="0"/>
          </a:p>
          <a:p>
            <a:endParaRPr lang="en-GB" dirty="0"/>
          </a:p>
        </p:txBody>
      </p:sp>
      <p:pic>
        <p:nvPicPr>
          <p:cNvPr id="2050" name="Picture 2" descr="http://www.stereology.info/images/5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670" y="4437112"/>
            <a:ext cx="1711818" cy="1656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04" y="6324411"/>
            <a:ext cx="6825596" cy="369332"/>
          </a:xfrm>
          <a:prstGeom prst="rect">
            <a:avLst/>
          </a:prstGeom>
          <a:noFill/>
        </p:spPr>
        <p:txBody>
          <a:bodyPr wrap="square" rtlCol="0">
            <a:spAutoFit/>
          </a:bodyPr>
          <a:lstStyle/>
          <a:p>
            <a:r>
              <a:rPr lang="en-GB" i="1" dirty="0" smtClean="0"/>
              <a:t>Gunderson, </a:t>
            </a:r>
            <a:r>
              <a:rPr lang="en-GB" i="1" dirty="0" err="1" smtClean="0"/>
              <a:t>Sterio</a:t>
            </a:r>
            <a:r>
              <a:rPr lang="en-GB" i="1" dirty="0" smtClean="0"/>
              <a:t> 1980s                          See Howard &amp; Reed, 1998, 2010</a:t>
            </a:r>
            <a:endParaRPr lang="en-GB" i="1" dirty="0"/>
          </a:p>
        </p:txBody>
      </p:sp>
    </p:spTree>
    <p:extLst>
      <p:ext uri="{BB962C8B-B14F-4D97-AF65-F5344CB8AC3E}">
        <p14:creationId xmlns:p14="http://schemas.microsoft.com/office/powerpoint/2010/main" val="1715300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ngth 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177" y="2289757"/>
            <a:ext cx="3096344" cy="24873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605020"/>
            <a:ext cx="2857500" cy="24098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3063" y="2576207"/>
            <a:ext cx="3398517" cy="191449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stereology.info/images/48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6189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stereology.info/images/400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59853"/>
            <a:ext cx="23812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www.neurocentre-magendie.fr/NCM_Pages/Services/technique/histologie/stereologi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919" y="134211"/>
            <a:ext cx="4184551" cy="2327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90521"/>
            <a:ext cx="2088232" cy="369332"/>
          </a:xfrm>
          <a:prstGeom prst="rect">
            <a:avLst/>
          </a:prstGeom>
          <a:noFill/>
        </p:spPr>
        <p:txBody>
          <a:bodyPr wrap="square" rtlCol="0">
            <a:spAutoFit/>
          </a:bodyPr>
          <a:lstStyle/>
          <a:p>
            <a:r>
              <a:rPr lang="en-GB" dirty="0" err="1" smtClean="0"/>
              <a:t>Cavalieri</a:t>
            </a:r>
            <a:r>
              <a:rPr lang="en-GB" dirty="0"/>
              <a:t> </a:t>
            </a:r>
            <a:r>
              <a:rPr lang="en-GB" dirty="0" smtClean="0"/>
              <a:t>Method</a:t>
            </a:r>
            <a:endParaRPr lang="en-GB" dirty="0"/>
          </a:p>
        </p:txBody>
      </p:sp>
      <p:pic>
        <p:nvPicPr>
          <p:cNvPr id="5122" name="Picture 2" descr="http://d231zve5j9rvfi.cloudfront.net/content/errev/15/101/107/F2.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0072" y="4077072"/>
            <a:ext cx="3538240" cy="26074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arallel line stereology prob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808" y="5263961"/>
            <a:ext cx="2304256" cy="136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060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53" t="17910" r="25187" b="4291"/>
          <a:stretch/>
        </p:blipFill>
        <p:spPr bwMode="auto">
          <a:xfrm>
            <a:off x="683568" y="72008"/>
            <a:ext cx="7781566"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96336" y="6453336"/>
            <a:ext cx="1872208" cy="338554"/>
          </a:xfrm>
          <a:prstGeom prst="rect">
            <a:avLst/>
          </a:prstGeom>
          <a:noFill/>
        </p:spPr>
        <p:txBody>
          <a:bodyPr wrap="square" rtlCol="0">
            <a:spAutoFit/>
          </a:bodyPr>
          <a:lstStyle/>
          <a:p>
            <a:r>
              <a:rPr lang="en-GB" sz="1600" dirty="0" err="1" smtClean="0"/>
              <a:t>Oorschot</a:t>
            </a:r>
            <a:r>
              <a:rPr lang="en-GB" sz="1600" dirty="0" smtClean="0"/>
              <a:t>, 2011</a:t>
            </a:r>
            <a:endParaRPr lang="en-GB" sz="1600" dirty="0"/>
          </a:p>
        </p:txBody>
      </p:sp>
      <p:sp>
        <p:nvSpPr>
          <p:cNvPr id="5" name="TextBox 4"/>
          <p:cNvSpPr txBox="1"/>
          <p:nvPr/>
        </p:nvSpPr>
        <p:spPr>
          <a:xfrm>
            <a:off x="5580112" y="188640"/>
            <a:ext cx="3096344" cy="646331"/>
          </a:xfrm>
          <a:prstGeom prst="rect">
            <a:avLst/>
          </a:prstGeom>
          <a:solidFill>
            <a:srgbClr val="92D050"/>
          </a:solidFill>
          <a:ln w="22225">
            <a:solidFill>
              <a:schemeClr val="tx1"/>
            </a:solidFill>
          </a:ln>
          <a:effectLst>
            <a:outerShdw blurRad="50800" dist="38100" dir="2700000" algn="tl" rotWithShape="0">
              <a:prstClr val="black">
                <a:alpha val="40000"/>
              </a:prstClr>
            </a:outerShdw>
          </a:effectLst>
        </p:spPr>
        <p:txBody>
          <a:bodyPr wrap="square" rtlCol="0">
            <a:spAutoFit/>
          </a:bodyPr>
          <a:lstStyle/>
          <a:p>
            <a:r>
              <a:rPr lang="en-GB" dirty="0" err="1" smtClean="0"/>
              <a:t>Disector</a:t>
            </a:r>
            <a:r>
              <a:rPr lang="en-GB" dirty="0" smtClean="0"/>
              <a:t> for counting </a:t>
            </a:r>
          </a:p>
          <a:p>
            <a:r>
              <a:rPr lang="en-GB" dirty="0" smtClean="0"/>
              <a:t>Total Number in a Volume </a:t>
            </a:r>
            <a:endParaRPr lang="en-GB" dirty="0"/>
          </a:p>
        </p:txBody>
      </p:sp>
    </p:spTree>
    <p:extLst>
      <p:ext uri="{BB962C8B-B14F-4D97-AF65-F5344CB8AC3E}">
        <p14:creationId xmlns:p14="http://schemas.microsoft.com/office/powerpoint/2010/main" val="3241757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ycloids for Sv uterine glands X20 screen snapsho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090" y="3786312"/>
            <a:ext cx="3986902" cy="27994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ycloid example sequence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760" y="3786312"/>
            <a:ext cx="3507487" cy="2773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0112" y="188640"/>
            <a:ext cx="3096344" cy="646331"/>
          </a:xfrm>
          <a:prstGeom prst="rect">
            <a:avLst/>
          </a:prstGeom>
          <a:solidFill>
            <a:srgbClr val="92D050"/>
          </a:solidFill>
          <a:ln w="22225">
            <a:solidFill>
              <a:schemeClr val="tx1"/>
            </a:solidFill>
          </a:ln>
          <a:effectLst>
            <a:outerShdw blurRad="50800" dist="38100" dir="2700000" algn="tl" rotWithShape="0">
              <a:prstClr val="black">
                <a:alpha val="40000"/>
              </a:prstClr>
            </a:outerShdw>
          </a:effectLst>
        </p:spPr>
        <p:txBody>
          <a:bodyPr wrap="square" rtlCol="0">
            <a:spAutoFit/>
          </a:bodyPr>
          <a:lstStyle/>
          <a:p>
            <a:r>
              <a:rPr lang="en-GB" dirty="0" smtClean="0"/>
              <a:t>Cycloids for estimating Surface Area in a Volume </a:t>
            </a:r>
            <a:endParaRPr lang="en-GB" dirty="0"/>
          </a:p>
        </p:txBody>
      </p:sp>
      <p:pic>
        <p:nvPicPr>
          <p:cNvPr id="7174" name="Picture 6" descr="http://www.jped.com.br/conteudo/03-79-04-329/Art6-c-ing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31202"/>
            <a:ext cx="43815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mputerized Stereology Innovations"/>
          <p:cNvPicPr>
            <a:picLocks noChangeAspect="1" noChangeArrowheads="1"/>
          </p:cNvPicPr>
          <p:nvPr/>
        </p:nvPicPr>
        <p:blipFill rotWithShape="1">
          <a:blip r:embed="rId7">
            <a:extLst>
              <a:ext uri="{28A0092B-C50C-407E-A947-70E740481C1C}">
                <a14:useLocalDpi xmlns:a14="http://schemas.microsoft.com/office/drawing/2010/main" val="0"/>
              </a:ext>
            </a:extLst>
          </a:blip>
          <a:srcRect l="34975" r="34321"/>
          <a:stretch/>
        </p:blipFill>
        <p:spPr bwMode="auto">
          <a:xfrm>
            <a:off x="5757993" y="1196752"/>
            <a:ext cx="2812145" cy="213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81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6048722" cy="1143000"/>
          </a:xfrm>
        </p:spPr>
        <p:txBody>
          <a:bodyPr/>
          <a:lstStyle/>
          <a:p>
            <a:r>
              <a:rPr lang="en-GB" altLang="en-US" dirty="0">
                <a:solidFill>
                  <a:srgbClr val="0000FF"/>
                </a:solidFill>
              </a:rPr>
              <a:t>Unbiased Stereology</a:t>
            </a:r>
          </a:p>
        </p:txBody>
      </p:sp>
      <p:sp>
        <p:nvSpPr>
          <p:cNvPr id="8195" name="Rectangle 3"/>
          <p:cNvSpPr>
            <a:spLocks noGrp="1" noChangeArrowheads="1"/>
          </p:cNvSpPr>
          <p:nvPr>
            <p:ph type="body" idx="1"/>
          </p:nvPr>
        </p:nvSpPr>
        <p:spPr>
          <a:xfrm>
            <a:off x="683568" y="1484784"/>
            <a:ext cx="7772400" cy="5149552"/>
          </a:xfrm>
        </p:spPr>
        <p:txBody>
          <a:bodyPr>
            <a:normAutofit/>
          </a:bodyPr>
          <a:lstStyle/>
          <a:p>
            <a:r>
              <a:rPr lang="en-GB" altLang="en-US" sz="2000" dirty="0">
                <a:solidFill>
                  <a:schemeClr val="accent2"/>
                </a:solidFill>
              </a:rPr>
              <a:t>Measuring (see Picture 1)</a:t>
            </a:r>
            <a:r>
              <a:rPr lang="en-GB" altLang="en-US" sz="2000" dirty="0">
                <a:solidFill>
                  <a:schemeClr val="accent1"/>
                </a:solidFill>
              </a:rPr>
              <a:t/>
            </a:r>
            <a:br>
              <a:rPr lang="en-GB" altLang="en-US" sz="2000" dirty="0">
                <a:solidFill>
                  <a:schemeClr val="accent1"/>
                </a:solidFill>
              </a:rPr>
            </a:br>
            <a:r>
              <a:rPr lang="en-GB" altLang="en-US" sz="2000" dirty="0"/>
              <a:t>Since small objects are more likely to fit as complete objects within a measuring field it is best to remove this bias by measuring ALL objects within the frame and ALL objects hitting the dashed (allowed) lines but NOT those hitting the solid (forbidden) lines.</a:t>
            </a:r>
          </a:p>
          <a:p>
            <a:r>
              <a:rPr lang="en-GB" altLang="en-US" sz="2000" dirty="0">
                <a:solidFill>
                  <a:schemeClr val="accent2"/>
                </a:solidFill>
              </a:rPr>
              <a:t>Counting (see Pictures 1 &amp; 2)</a:t>
            </a:r>
            <a:br>
              <a:rPr lang="en-GB" altLang="en-US" sz="2000" dirty="0">
                <a:solidFill>
                  <a:schemeClr val="accent2"/>
                </a:solidFill>
              </a:rPr>
            </a:br>
            <a:r>
              <a:rPr lang="en-GB" altLang="en-US" sz="2000" dirty="0"/>
              <a:t>Objects allowed in the reference section (Picture 1 - A,B,C,D) are then checked in the next (look-up section (Picture 2)). If they DO NOT APPEAR in the look-up section these are the objects which are counted - </a:t>
            </a:r>
            <a:r>
              <a:rPr lang="en-GB" altLang="en-US" sz="2000" dirty="0" err="1"/>
              <a:t>ie</a:t>
            </a:r>
            <a:r>
              <a:rPr lang="en-GB" altLang="en-US" sz="2000" dirty="0"/>
              <a:t> object A ONLY.</a:t>
            </a:r>
            <a:br>
              <a:rPr lang="en-GB" altLang="en-US" sz="2000" dirty="0"/>
            </a:br>
            <a:r>
              <a:rPr lang="en-GB" altLang="en-US" sz="2000" dirty="0"/>
              <a:t>Therefore one object occupies a volume equal to the </a:t>
            </a:r>
            <a:r>
              <a:rPr lang="en-GB" altLang="en-US" sz="2000" dirty="0" smtClean="0"/>
              <a:t/>
            </a:r>
            <a:br>
              <a:rPr lang="en-GB" altLang="en-US" sz="2000" dirty="0" smtClean="0"/>
            </a:br>
            <a:r>
              <a:rPr lang="en-GB" altLang="en-US" sz="2000" dirty="0" smtClean="0"/>
              <a:t>frame </a:t>
            </a:r>
            <a:r>
              <a:rPr lang="en-GB" altLang="en-US" sz="2000" dirty="0"/>
              <a:t>area times the section spacing.</a:t>
            </a:r>
            <a:br>
              <a:rPr lang="en-GB" altLang="en-US" sz="2000" dirty="0"/>
            </a:br>
            <a:r>
              <a:rPr lang="en-GB" altLang="en-US" sz="2000" dirty="0"/>
              <a:t>This is called the </a:t>
            </a:r>
            <a:r>
              <a:rPr lang="en-GB" altLang="en-US" sz="2000" dirty="0" err="1"/>
              <a:t>Disector</a:t>
            </a:r>
            <a:r>
              <a:rPr lang="en-GB" altLang="en-US" sz="2000" dirty="0"/>
              <a:t> Method.</a:t>
            </a:r>
          </a:p>
          <a:p>
            <a:r>
              <a:rPr lang="en-GB" altLang="en-US" sz="1800" dirty="0">
                <a:solidFill>
                  <a:schemeClr val="accent1"/>
                </a:solidFill>
              </a:rPr>
              <a:t>See: Howard CV, Reed MG (1998) Unbiased Stereology</a:t>
            </a:r>
            <a:r>
              <a:rPr lang="en-GB" altLang="en-US" sz="1800" dirty="0" smtClean="0">
                <a:solidFill>
                  <a:schemeClr val="accent1"/>
                </a:solidFill>
              </a:rPr>
              <a:t>.</a:t>
            </a:r>
            <a:br>
              <a:rPr lang="en-GB" altLang="en-US" sz="1800" dirty="0" smtClean="0">
                <a:solidFill>
                  <a:schemeClr val="accent1"/>
                </a:solidFill>
              </a:rPr>
            </a:br>
            <a:r>
              <a:rPr lang="en-GB" altLang="en-US" sz="1800" dirty="0" smtClean="0">
                <a:solidFill>
                  <a:schemeClr val="accent1"/>
                </a:solidFill>
              </a:rPr>
              <a:t>RMs </a:t>
            </a:r>
            <a:r>
              <a:rPr lang="en-GB" altLang="en-US" sz="1800" dirty="0">
                <a:solidFill>
                  <a:schemeClr val="accent1"/>
                </a:solidFill>
              </a:rPr>
              <a:t>Handbook 41; Bios Scientific.</a:t>
            </a:r>
            <a:br>
              <a:rPr lang="en-GB" altLang="en-US" sz="1800" dirty="0">
                <a:solidFill>
                  <a:schemeClr val="accent1"/>
                </a:solidFill>
              </a:rPr>
            </a:br>
            <a:endParaRPr lang="en-GB" altLang="en-US" sz="2000" dirty="0"/>
          </a:p>
          <a:p>
            <a:endParaRPr lang="en-GB" altLang="en-US" sz="2000" dirty="0"/>
          </a:p>
          <a:p>
            <a:endParaRPr lang="en-GB" altLang="en-US" sz="2000" dirty="0"/>
          </a:p>
          <a:p>
            <a:endParaRPr lang="en-GB" altLang="en-US" dirty="0"/>
          </a:p>
        </p:txBody>
      </p:sp>
      <p:pic>
        <p:nvPicPr>
          <p:cNvPr id="11266" name="Picture 2" descr="http://www.stereology.info/images/129t.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741" y="116632"/>
            <a:ext cx="238125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stereology.info/images/167t.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391" y="4377655"/>
            <a:ext cx="2143125"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5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13"/>
          <p:cNvSpPr>
            <a:spLocks noChangeArrowheads="1"/>
          </p:cNvSpPr>
          <p:nvPr/>
        </p:nvSpPr>
        <p:spPr bwMode="auto">
          <a:xfrm>
            <a:off x="6019800" y="1498600"/>
            <a:ext cx="990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0" name="AutoShape 12"/>
          <p:cNvSpPr>
            <a:spLocks noChangeArrowheads="1"/>
          </p:cNvSpPr>
          <p:nvPr/>
        </p:nvSpPr>
        <p:spPr bwMode="auto">
          <a:xfrm>
            <a:off x="4953000" y="1600200"/>
            <a:ext cx="685800" cy="533400"/>
          </a:xfrm>
          <a:prstGeom prst="parallelogram">
            <a:avLst>
              <a:gd name="adj" fmla="val 321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8" name="AutoShape 10"/>
          <p:cNvSpPr>
            <a:spLocks noChangeArrowheads="1"/>
          </p:cNvSpPr>
          <p:nvPr/>
        </p:nvSpPr>
        <p:spPr bwMode="auto">
          <a:xfrm>
            <a:off x="3505200" y="1295400"/>
            <a:ext cx="609600" cy="838200"/>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7" name="AutoShape 9"/>
          <p:cNvSpPr>
            <a:spLocks noChangeArrowheads="1"/>
          </p:cNvSpPr>
          <p:nvPr/>
        </p:nvSpPr>
        <p:spPr bwMode="auto">
          <a:xfrm>
            <a:off x="3352800" y="3759200"/>
            <a:ext cx="762000" cy="838200"/>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2" name="AutoShape 14"/>
          <p:cNvSpPr>
            <a:spLocks noChangeArrowheads="1"/>
          </p:cNvSpPr>
          <p:nvPr/>
        </p:nvSpPr>
        <p:spPr bwMode="auto">
          <a:xfrm>
            <a:off x="1905000" y="2362200"/>
            <a:ext cx="1524000" cy="533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 name="Rectangle 2"/>
          <p:cNvSpPr>
            <a:spLocks noChangeArrowheads="1"/>
          </p:cNvSpPr>
          <p:nvPr/>
        </p:nvSpPr>
        <p:spPr bwMode="auto">
          <a:xfrm>
            <a:off x="1447800" y="762000"/>
            <a:ext cx="6400800" cy="487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1" name="Line 3"/>
          <p:cNvSpPr>
            <a:spLocks noChangeShapeType="1"/>
          </p:cNvSpPr>
          <p:nvPr/>
        </p:nvSpPr>
        <p:spPr bwMode="auto">
          <a:xfrm flipV="1">
            <a:off x="3124200" y="304800"/>
            <a:ext cx="0" cy="388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 name="Line 5"/>
          <p:cNvSpPr>
            <a:spLocks noChangeShapeType="1"/>
          </p:cNvSpPr>
          <p:nvPr/>
        </p:nvSpPr>
        <p:spPr bwMode="auto">
          <a:xfrm>
            <a:off x="3124200" y="4203700"/>
            <a:ext cx="312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4" name="Line 6"/>
          <p:cNvSpPr>
            <a:spLocks noChangeShapeType="1"/>
          </p:cNvSpPr>
          <p:nvPr/>
        </p:nvSpPr>
        <p:spPr bwMode="auto">
          <a:xfrm>
            <a:off x="6248400" y="4203700"/>
            <a:ext cx="0" cy="2120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5" name="Line 7"/>
          <p:cNvSpPr>
            <a:spLocks noChangeShapeType="1"/>
          </p:cNvSpPr>
          <p:nvPr/>
        </p:nvSpPr>
        <p:spPr bwMode="auto">
          <a:xfrm>
            <a:off x="3124200" y="1828800"/>
            <a:ext cx="31242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6" name="Line 8"/>
          <p:cNvSpPr>
            <a:spLocks noChangeShapeType="1"/>
          </p:cNvSpPr>
          <p:nvPr/>
        </p:nvSpPr>
        <p:spPr bwMode="auto">
          <a:xfrm flipV="1">
            <a:off x="6248400" y="1828800"/>
            <a:ext cx="0" cy="23622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9" name="AutoShape 11"/>
          <p:cNvSpPr>
            <a:spLocks noChangeArrowheads="1"/>
          </p:cNvSpPr>
          <p:nvPr/>
        </p:nvSpPr>
        <p:spPr bwMode="auto">
          <a:xfrm>
            <a:off x="4572000" y="2362200"/>
            <a:ext cx="685800" cy="685800"/>
          </a:xfrm>
          <a:prstGeom prst="pentag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3" name="AutoShape 15"/>
          <p:cNvSpPr>
            <a:spLocks noChangeArrowheads="1"/>
          </p:cNvSpPr>
          <p:nvPr/>
        </p:nvSpPr>
        <p:spPr bwMode="auto">
          <a:xfrm>
            <a:off x="6629400" y="4038600"/>
            <a:ext cx="762000" cy="9144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4" name="AutoShape 16"/>
          <p:cNvSpPr>
            <a:spLocks noChangeArrowheads="1"/>
          </p:cNvSpPr>
          <p:nvPr/>
        </p:nvSpPr>
        <p:spPr bwMode="auto">
          <a:xfrm>
            <a:off x="2019300" y="4533900"/>
            <a:ext cx="1143000" cy="838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5" name="Rectangle 17"/>
          <p:cNvSpPr>
            <a:spLocks noChangeArrowheads="1"/>
          </p:cNvSpPr>
          <p:nvPr/>
        </p:nvSpPr>
        <p:spPr bwMode="auto">
          <a:xfrm>
            <a:off x="5334000" y="4394200"/>
            <a:ext cx="609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6" name="Oval 18"/>
          <p:cNvSpPr>
            <a:spLocks noChangeArrowheads="1"/>
          </p:cNvSpPr>
          <p:nvPr/>
        </p:nvSpPr>
        <p:spPr bwMode="auto">
          <a:xfrm>
            <a:off x="6629400" y="2209800"/>
            <a:ext cx="762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7" name="Text Box 19"/>
          <p:cNvSpPr txBox="1">
            <a:spLocks noChangeArrowheads="1"/>
          </p:cNvSpPr>
          <p:nvPr/>
        </p:nvSpPr>
        <p:spPr bwMode="auto">
          <a:xfrm>
            <a:off x="5092700" y="1727200"/>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A</a:t>
            </a:r>
          </a:p>
        </p:txBody>
      </p:sp>
      <p:sp>
        <p:nvSpPr>
          <p:cNvPr id="2068" name="Text Box 20"/>
          <p:cNvSpPr txBox="1">
            <a:spLocks noChangeArrowheads="1"/>
          </p:cNvSpPr>
          <p:nvPr/>
        </p:nvSpPr>
        <p:spPr bwMode="auto">
          <a:xfrm>
            <a:off x="6362700" y="1473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a:t>
            </a:r>
          </a:p>
        </p:txBody>
      </p:sp>
      <p:sp>
        <p:nvSpPr>
          <p:cNvPr id="2069" name="Text Box 21"/>
          <p:cNvSpPr txBox="1">
            <a:spLocks noChangeArrowheads="1"/>
          </p:cNvSpPr>
          <p:nvPr/>
        </p:nvSpPr>
        <p:spPr bwMode="auto">
          <a:xfrm>
            <a:off x="4724400" y="2540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C</a:t>
            </a:r>
          </a:p>
        </p:txBody>
      </p:sp>
      <p:sp>
        <p:nvSpPr>
          <p:cNvPr id="2070" name="Text Box 22"/>
          <p:cNvSpPr txBox="1">
            <a:spLocks noChangeArrowheads="1"/>
          </p:cNvSpPr>
          <p:nvPr/>
        </p:nvSpPr>
        <p:spPr bwMode="auto">
          <a:xfrm>
            <a:off x="3505200" y="175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D</a:t>
            </a:r>
          </a:p>
        </p:txBody>
      </p:sp>
      <p:sp>
        <p:nvSpPr>
          <p:cNvPr id="2071" name="Text Box 23"/>
          <p:cNvSpPr txBox="1">
            <a:spLocks noChangeArrowheads="1"/>
          </p:cNvSpPr>
          <p:nvPr/>
        </p:nvSpPr>
        <p:spPr bwMode="auto">
          <a:xfrm>
            <a:off x="2362200" y="236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E</a:t>
            </a:r>
          </a:p>
        </p:txBody>
      </p:sp>
      <p:sp>
        <p:nvSpPr>
          <p:cNvPr id="2072" name="Text Box 24"/>
          <p:cNvSpPr txBox="1">
            <a:spLocks noChangeArrowheads="1"/>
          </p:cNvSpPr>
          <p:nvPr/>
        </p:nvSpPr>
        <p:spPr bwMode="auto">
          <a:xfrm>
            <a:off x="3581400" y="4140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F</a:t>
            </a:r>
          </a:p>
        </p:txBody>
      </p:sp>
      <p:sp>
        <p:nvSpPr>
          <p:cNvPr id="2073" name="Line 25"/>
          <p:cNvSpPr>
            <a:spLocks noChangeShapeType="1"/>
          </p:cNvSpPr>
          <p:nvPr/>
        </p:nvSpPr>
        <p:spPr bwMode="auto">
          <a:xfrm flipH="1">
            <a:off x="6400800" y="6019800"/>
            <a:ext cx="609600" cy="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4" name="Text Box 26"/>
          <p:cNvSpPr txBox="1">
            <a:spLocks noChangeArrowheads="1"/>
          </p:cNvSpPr>
          <p:nvPr/>
        </p:nvSpPr>
        <p:spPr bwMode="auto">
          <a:xfrm>
            <a:off x="7239000" y="59436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800">
                <a:solidFill>
                  <a:schemeClr val="accent2"/>
                </a:solidFill>
              </a:rPr>
              <a:t>Forbidden</a:t>
            </a:r>
            <a:r>
              <a:rPr lang="en-GB" altLang="en-US" sz="1800"/>
              <a:t> </a:t>
            </a:r>
            <a:r>
              <a:rPr lang="en-GB" altLang="en-US" sz="1800">
                <a:solidFill>
                  <a:schemeClr val="accent2"/>
                </a:solidFill>
              </a:rPr>
              <a:t>lines</a:t>
            </a:r>
            <a:endParaRPr lang="en-GB" altLang="en-US" sz="1800"/>
          </a:p>
        </p:txBody>
      </p:sp>
      <p:sp>
        <p:nvSpPr>
          <p:cNvPr id="2075" name="Text Box 27"/>
          <p:cNvSpPr txBox="1">
            <a:spLocks noChangeArrowheads="1"/>
          </p:cNvSpPr>
          <p:nvPr/>
        </p:nvSpPr>
        <p:spPr bwMode="auto">
          <a:xfrm>
            <a:off x="457200" y="58674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800"/>
              <a:t>Objects A,B, C, D only are counted</a:t>
            </a:r>
          </a:p>
        </p:txBody>
      </p:sp>
      <p:sp>
        <p:nvSpPr>
          <p:cNvPr id="2076" name="Line 28"/>
          <p:cNvSpPr>
            <a:spLocks noChangeShapeType="1"/>
          </p:cNvSpPr>
          <p:nvPr/>
        </p:nvSpPr>
        <p:spPr bwMode="auto">
          <a:xfrm flipH="1">
            <a:off x="5867400" y="3657600"/>
            <a:ext cx="2286000" cy="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7" name="Text Box 29"/>
          <p:cNvSpPr txBox="1">
            <a:spLocks noChangeArrowheads="1"/>
          </p:cNvSpPr>
          <p:nvPr/>
        </p:nvSpPr>
        <p:spPr bwMode="auto">
          <a:xfrm>
            <a:off x="7848600" y="3314700"/>
            <a:ext cx="106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800"/>
              <a:t>Counting frame</a:t>
            </a:r>
            <a:endParaRPr lang="en-GB" altLang="en-US"/>
          </a:p>
        </p:txBody>
      </p:sp>
      <p:sp>
        <p:nvSpPr>
          <p:cNvPr id="2078" name="Text Box 30"/>
          <p:cNvSpPr txBox="1">
            <a:spLocks noChangeArrowheads="1"/>
          </p:cNvSpPr>
          <p:nvPr/>
        </p:nvSpPr>
        <p:spPr bwMode="auto">
          <a:xfrm>
            <a:off x="3886200" y="1524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chemeClr val="accent2"/>
                </a:solidFill>
              </a:rPr>
              <a:t>Unbiased Counting Frame</a:t>
            </a:r>
          </a:p>
        </p:txBody>
      </p:sp>
      <p:sp>
        <p:nvSpPr>
          <p:cNvPr id="2079" name="Text Box 31"/>
          <p:cNvSpPr txBox="1">
            <a:spLocks noChangeArrowheads="1"/>
          </p:cNvSpPr>
          <p:nvPr/>
        </p:nvSpPr>
        <p:spPr bwMode="auto">
          <a:xfrm>
            <a:off x="533400" y="62484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accent2"/>
                </a:solidFill>
              </a:rPr>
              <a:t>1)  Reference Section</a:t>
            </a:r>
          </a:p>
        </p:txBody>
      </p:sp>
    </p:spTree>
    <p:extLst>
      <p:ext uri="{BB962C8B-B14F-4D97-AF65-F5344CB8AC3E}">
        <p14:creationId xmlns:p14="http://schemas.microsoft.com/office/powerpoint/2010/main" val="2871024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Why measure ?</a:t>
            </a:r>
            <a:endParaRPr lang="en-GB" dirty="0">
              <a:solidFill>
                <a:srgbClr val="0000FF"/>
              </a:solidFill>
            </a:endParaRPr>
          </a:p>
        </p:txBody>
      </p:sp>
      <p:sp>
        <p:nvSpPr>
          <p:cNvPr id="3" name="Content Placeholder 2"/>
          <p:cNvSpPr>
            <a:spLocks noGrp="1"/>
          </p:cNvSpPr>
          <p:nvPr>
            <p:ph idx="1"/>
          </p:nvPr>
        </p:nvSpPr>
        <p:spPr>
          <a:xfrm>
            <a:off x="457200" y="1412776"/>
            <a:ext cx="8686800" cy="5069160"/>
          </a:xfrm>
        </p:spPr>
        <p:txBody>
          <a:bodyPr>
            <a:normAutofit lnSpcReduction="10000"/>
          </a:bodyPr>
          <a:lstStyle/>
          <a:p>
            <a:r>
              <a:rPr lang="en-GB" dirty="0" smtClean="0"/>
              <a:t>Obtain Absolute Data</a:t>
            </a:r>
          </a:p>
          <a:p>
            <a:r>
              <a:rPr lang="en-GB" dirty="0" smtClean="0"/>
              <a:t>Variability / Constancy</a:t>
            </a:r>
          </a:p>
          <a:p>
            <a:r>
              <a:rPr lang="en-GB" dirty="0" smtClean="0"/>
              <a:t>Relative / Comparative Data</a:t>
            </a:r>
          </a:p>
          <a:p>
            <a:r>
              <a:rPr lang="en-GB" dirty="0" smtClean="0"/>
              <a:t>Experimental v Control Data</a:t>
            </a:r>
          </a:p>
          <a:p>
            <a:r>
              <a:rPr lang="en-GB" dirty="0" smtClean="0"/>
              <a:t>Disease v Healthy Data</a:t>
            </a:r>
          </a:p>
          <a:p>
            <a:r>
              <a:rPr lang="en-GB" dirty="0" smtClean="0"/>
              <a:t>Treatment v Control Data</a:t>
            </a:r>
          </a:p>
          <a:p>
            <a:r>
              <a:rPr lang="en-GB" dirty="0" smtClean="0"/>
              <a:t>Data on Changes / Growth / Ageing / Differences</a:t>
            </a:r>
          </a:p>
          <a:p>
            <a:r>
              <a:rPr lang="en-GB" dirty="0" smtClean="0"/>
              <a:t>Data on Structure / Function Relationships</a:t>
            </a:r>
          </a:p>
          <a:p>
            <a:r>
              <a:rPr lang="en-GB" dirty="0" smtClean="0"/>
              <a:t>Data to Predict / Mathematical Models</a:t>
            </a:r>
            <a:endParaRPr lang="en-GB" dirty="0"/>
          </a:p>
        </p:txBody>
      </p:sp>
      <p:sp>
        <p:nvSpPr>
          <p:cNvPr id="4" name="TextBox 3"/>
          <p:cNvSpPr txBox="1"/>
          <p:nvPr/>
        </p:nvSpPr>
        <p:spPr>
          <a:xfrm>
            <a:off x="467544" y="6074132"/>
            <a:ext cx="8064896" cy="523220"/>
          </a:xfrm>
          <a:prstGeom prst="rect">
            <a:avLst/>
          </a:prstGeom>
          <a:noFill/>
        </p:spPr>
        <p:txBody>
          <a:bodyPr wrap="square" rtlCol="0">
            <a:spAutoFit/>
          </a:bodyPr>
          <a:lstStyle/>
          <a:p>
            <a:pPr algn="ctr"/>
            <a:r>
              <a:rPr lang="en-GB" sz="2800" b="1" dirty="0" smtClean="0">
                <a:solidFill>
                  <a:srgbClr val="FF0000"/>
                </a:solidFill>
              </a:rPr>
              <a:t>“The plural of anecdote is </a:t>
            </a:r>
            <a:r>
              <a:rPr lang="en-GB" sz="2800" b="1" u="sng" dirty="0" smtClean="0">
                <a:solidFill>
                  <a:srgbClr val="FF0000"/>
                </a:solidFill>
              </a:rPr>
              <a:t>not</a:t>
            </a:r>
            <a:r>
              <a:rPr lang="en-GB" sz="2800" b="1" dirty="0" smtClean="0">
                <a:solidFill>
                  <a:srgbClr val="FF0000"/>
                </a:solidFill>
              </a:rPr>
              <a:t> data !”</a:t>
            </a:r>
            <a:endParaRPr lang="en-GB" sz="2800" b="1" dirty="0">
              <a:solidFill>
                <a:srgbClr val="FF0000"/>
              </a:solidFill>
            </a:endParaRPr>
          </a:p>
        </p:txBody>
      </p:sp>
    </p:spTree>
    <p:extLst>
      <p:ext uri="{BB962C8B-B14F-4D97-AF65-F5344CB8AC3E}">
        <p14:creationId xmlns:p14="http://schemas.microsoft.com/office/powerpoint/2010/main" val="199828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324600" y="1498600"/>
            <a:ext cx="685800" cy="33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0" name="AutoShape 4"/>
          <p:cNvSpPr>
            <a:spLocks noChangeArrowheads="1"/>
          </p:cNvSpPr>
          <p:nvPr/>
        </p:nvSpPr>
        <p:spPr bwMode="auto">
          <a:xfrm>
            <a:off x="3505200" y="1295400"/>
            <a:ext cx="609600" cy="838200"/>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1" name="AutoShape 5"/>
          <p:cNvSpPr>
            <a:spLocks noChangeArrowheads="1"/>
          </p:cNvSpPr>
          <p:nvPr/>
        </p:nvSpPr>
        <p:spPr bwMode="auto">
          <a:xfrm>
            <a:off x="3352800" y="3759200"/>
            <a:ext cx="762000" cy="838200"/>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2" name="AutoShape 6"/>
          <p:cNvSpPr>
            <a:spLocks noChangeArrowheads="1"/>
          </p:cNvSpPr>
          <p:nvPr/>
        </p:nvSpPr>
        <p:spPr bwMode="auto">
          <a:xfrm>
            <a:off x="1905000" y="2362200"/>
            <a:ext cx="1524000" cy="533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3" name="Rectangle 7"/>
          <p:cNvSpPr>
            <a:spLocks noChangeArrowheads="1"/>
          </p:cNvSpPr>
          <p:nvPr/>
        </p:nvSpPr>
        <p:spPr bwMode="auto">
          <a:xfrm>
            <a:off x="1447800" y="762000"/>
            <a:ext cx="6400800" cy="487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8" name="Line 12"/>
          <p:cNvSpPr>
            <a:spLocks noChangeShapeType="1"/>
          </p:cNvSpPr>
          <p:nvPr/>
        </p:nvSpPr>
        <p:spPr bwMode="auto">
          <a:xfrm flipV="1">
            <a:off x="6248400" y="1828800"/>
            <a:ext cx="0" cy="23622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09" name="AutoShape 13"/>
          <p:cNvSpPr>
            <a:spLocks noChangeArrowheads="1"/>
          </p:cNvSpPr>
          <p:nvPr/>
        </p:nvSpPr>
        <p:spPr bwMode="auto">
          <a:xfrm>
            <a:off x="4572000" y="2362200"/>
            <a:ext cx="914400" cy="1066800"/>
          </a:xfrm>
          <a:prstGeom prst="pentag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10" name="AutoShape 14"/>
          <p:cNvSpPr>
            <a:spLocks noChangeArrowheads="1"/>
          </p:cNvSpPr>
          <p:nvPr/>
        </p:nvSpPr>
        <p:spPr bwMode="auto">
          <a:xfrm>
            <a:off x="6629400" y="4038600"/>
            <a:ext cx="762000" cy="914400"/>
          </a:xfrm>
          <a:prstGeom prst="triangle">
            <a:avLst>
              <a:gd name="adj" fmla="val 70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11" name="AutoShape 15"/>
          <p:cNvSpPr>
            <a:spLocks noChangeArrowheads="1"/>
          </p:cNvSpPr>
          <p:nvPr/>
        </p:nvSpPr>
        <p:spPr bwMode="auto">
          <a:xfrm>
            <a:off x="2019300" y="4533900"/>
            <a:ext cx="1143000" cy="83820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12" name="Rectangle 16"/>
          <p:cNvSpPr>
            <a:spLocks noChangeArrowheads="1"/>
          </p:cNvSpPr>
          <p:nvPr/>
        </p:nvSpPr>
        <p:spPr bwMode="auto">
          <a:xfrm>
            <a:off x="5486400" y="4800600"/>
            <a:ext cx="381000" cy="40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13" name="Oval 17"/>
          <p:cNvSpPr>
            <a:spLocks noChangeArrowheads="1"/>
          </p:cNvSpPr>
          <p:nvPr/>
        </p:nvSpPr>
        <p:spPr bwMode="auto">
          <a:xfrm>
            <a:off x="6629400" y="2209800"/>
            <a:ext cx="762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14" name="Text Box 18"/>
          <p:cNvSpPr txBox="1">
            <a:spLocks noChangeArrowheads="1"/>
          </p:cNvSpPr>
          <p:nvPr/>
        </p:nvSpPr>
        <p:spPr bwMode="auto">
          <a:xfrm>
            <a:off x="5092700" y="1727200"/>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A</a:t>
            </a:r>
          </a:p>
        </p:txBody>
      </p:sp>
      <p:sp>
        <p:nvSpPr>
          <p:cNvPr id="4115" name="Text Box 19"/>
          <p:cNvSpPr txBox="1">
            <a:spLocks noChangeArrowheads="1"/>
          </p:cNvSpPr>
          <p:nvPr/>
        </p:nvSpPr>
        <p:spPr bwMode="auto">
          <a:xfrm>
            <a:off x="6362700" y="1473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a:t>
            </a:r>
          </a:p>
        </p:txBody>
      </p:sp>
      <p:sp>
        <p:nvSpPr>
          <p:cNvPr id="4116" name="Text Box 20"/>
          <p:cNvSpPr txBox="1">
            <a:spLocks noChangeArrowheads="1"/>
          </p:cNvSpPr>
          <p:nvPr/>
        </p:nvSpPr>
        <p:spPr bwMode="auto">
          <a:xfrm>
            <a:off x="4724400" y="2540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C</a:t>
            </a:r>
          </a:p>
        </p:txBody>
      </p:sp>
      <p:sp>
        <p:nvSpPr>
          <p:cNvPr id="4117" name="Text Box 21"/>
          <p:cNvSpPr txBox="1">
            <a:spLocks noChangeArrowheads="1"/>
          </p:cNvSpPr>
          <p:nvPr/>
        </p:nvSpPr>
        <p:spPr bwMode="auto">
          <a:xfrm>
            <a:off x="3505200" y="175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D</a:t>
            </a:r>
          </a:p>
        </p:txBody>
      </p:sp>
      <p:sp>
        <p:nvSpPr>
          <p:cNvPr id="4118" name="Text Box 22"/>
          <p:cNvSpPr txBox="1">
            <a:spLocks noChangeArrowheads="1"/>
          </p:cNvSpPr>
          <p:nvPr/>
        </p:nvSpPr>
        <p:spPr bwMode="auto">
          <a:xfrm>
            <a:off x="2362200" y="236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E</a:t>
            </a:r>
          </a:p>
        </p:txBody>
      </p:sp>
      <p:sp>
        <p:nvSpPr>
          <p:cNvPr id="4119" name="Text Box 23"/>
          <p:cNvSpPr txBox="1">
            <a:spLocks noChangeArrowheads="1"/>
          </p:cNvSpPr>
          <p:nvPr/>
        </p:nvSpPr>
        <p:spPr bwMode="auto">
          <a:xfrm>
            <a:off x="3581400" y="4140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F</a:t>
            </a:r>
          </a:p>
        </p:txBody>
      </p:sp>
      <p:sp>
        <p:nvSpPr>
          <p:cNvPr id="4122" name="Text Box 26"/>
          <p:cNvSpPr txBox="1">
            <a:spLocks noChangeArrowheads="1"/>
          </p:cNvSpPr>
          <p:nvPr/>
        </p:nvSpPr>
        <p:spPr bwMode="auto">
          <a:xfrm>
            <a:off x="762000" y="60198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800"/>
              <a:t>Of the objects counted in the reference section (A,B,C,D) only the objects NOT present in the look-up section are counted, ie only object A is counted.</a:t>
            </a:r>
          </a:p>
        </p:txBody>
      </p:sp>
      <p:sp>
        <p:nvSpPr>
          <p:cNvPr id="4125" name="Text Box 29"/>
          <p:cNvSpPr txBox="1">
            <a:spLocks noChangeArrowheads="1"/>
          </p:cNvSpPr>
          <p:nvPr/>
        </p:nvSpPr>
        <p:spPr bwMode="auto">
          <a:xfrm>
            <a:off x="4114800" y="1524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chemeClr val="accent2"/>
                </a:solidFill>
              </a:rPr>
              <a:t>Disector method</a:t>
            </a:r>
          </a:p>
        </p:txBody>
      </p:sp>
      <p:sp>
        <p:nvSpPr>
          <p:cNvPr id="4126" name="Text Box 30"/>
          <p:cNvSpPr txBox="1">
            <a:spLocks noChangeArrowheads="1"/>
          </p:cNvSpPr>
          <p:nvPr/>
        </p:nvSpPr>
        <p:spPr bwMode="auto">
          <a:xfrm>
            <a:off x="457200" y="5638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accent2"/>
                </a:solidFill>
              </a:rPr>
              <a:t>2) Look-Up Section</a:t>
            </a:r>
            <a:endParaRPr lang="en-GB" altLang="en-US"/>
          </a:p>
        </p:txBody>
      </p:sp>
      <p:sp>
        <p:nvSpPr>
          <p:cNvPr id="4127" name="Rectangle 31"/>
          <p:cNvSpPr>
            <a:spLocks noChangeArrowheads="1"/>
          </p:cNvSpPr>
          <p:nvPr/>
        </p:nvSpPr>
        <p:spPr bwMode="auto">
          <a:xfrm>
            <a:off x="3124200" y="1828800"/>
            <a:ext cx="3124200" cy="2362200"/>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73610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07" t="17276" r="22266" b="17255"/>
          <a:stretch/>
        </p:blipFill>
        <p:spPr bwMode="auto">
          <a:xfrm>
            <a:off x="287079" y="116958"/>
            <a:ext cx="8821425" cy="65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911" y="6510819"/>
            <a:ext cx="2592288" cy="307777"/>
          </a:xfrm>
          <a:prstGeom prst="rect">
            <a:avLst/>
          </a:prstGeom>
          <a:noFill/>
        </p:spPr>
        <p:txBody>
          <a:bodyPr wrap="square" rtlCol="0">
            <a:spAutoFit/>
          </a:bodyPr>
          <a:lstStyle/>
          <a:p>
            <a:r>
              <a:rPr lang="en-GB" sz="1400" i="1" dirty="0" err="1" smtClean="0"/>
              <a:t>Mandarim</a:t>
            </a:r>
            <a:r>
              <a:rPr lang="en-GB" sz="1400" i="1" dirty="0" smtClean="0"/>
              <a:t>-De-</a:t>
            </a:r>
            <a:r>
              <a:rPr lang="en-GB" sz="1400" i="1" dirty="0" err="1" smtClean="0"/>
              <a:t>LaCerda</a:t>
            </a:r>
            <a:r>
              <a:rPr lang="en-GB" sz="1400" i="1" dirty="0" smtClean="0"/>
              <a:t> (2003)</a:t>
            </a:r>
            <a:endParaRPr lang="en-GB" sz="1400" i="1" dirty="0"/>
          </a:p>
        </p:txBody>
      </p:sp>
    </p:spTree>
    <p:extLst>
      <p:ext uri="{BB962C8B-B14F-4D97-AF65-F5344CB8AC3E}">
        <p14:creationId xmlns:p14="http://schemas.microsoft.com/office/powerpoint/2010/main" val="3995048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 1. An example of the Dis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10" y="620688"/>
            <a:ext cx="3886200" cy="59531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3810000" cy="26860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71428" y="4904593"/>
            <a:ext cx="3654574" cy="1844080"/>
            <a:chOff x="5071428" y="4865657"/>
            <a:chExt cx="3654574" cy="1844080"/>
          </a:xfrm>
        </p:grpSpPr>
        <p:pic>
          <p:nvPicPr>
            <p:cNvPr id="2" name="Picture 2" descr="http://www.stereology.info/images/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428" y="4869160"/>
              <a:ext cx="3654574" cy="18405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71428" y="4865657"/>
              <a:ext cx="2020852" cy="369332"/>
            </a:xfrm>
            <a:prstGeom prst="rect">
              <a:avLst/>
            </a:prstGeom>
            <a:noFill/>
          </p:spPr>
          <p:txBody>
            <a:bodyPr wrap="square" rtlCol="0">
              <a:spAutoFit/>
            </a:bodyPr>
            <a:lstStyle/>
            <a:p>
              <a:r>
                <a:rPr lang="en-GB" dirty="0" smtClean="0"/>
                <a:t>Recognition ?</a:t>
              </a:r>
              <a:endParaRPr lang="en-GB" dirty="0"/>
            </a:p>
          </p:txBody>
        </p:sp>
      </p:grpSp>
    </p:spTree>
    <p:extLst>
      <p:ext uri="{BB962C8B-B14F-4D97-AF65-F5344CB8AC3E}">
        <p14:creationId xmlns:p14="http://schemas.microsoft.com/office/powerpoint/2010/main" val="248376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dited_fluo-3 screen cap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554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85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87239">
            <a:off x="921098" y="558893"/>
            <a:ext cx="5662936" cy="318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2788">
            <a:off x="3863578" y="3163387"/>
            <a:ext cx="4870848" cy="2739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70" y="4018583"/>
            <a:ext cx="4617686" cy="259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126724"/>
            <a:ext cx="4536504" cy="369332"/>
          </a:xfrm>
          <a:prstGeom prst="rect">
            <a:avLst/>
          </a:prstGeom>
          <a:noFill/>
        </p:spPr>
        <p:txBody>
          <a:bodyPr wrap="square" rtlCol="0">
            <a:spAutoFit/>
          </a:bodyPr>
          <a:lstStyle/>
          <a:p>
            <a:r>
              <a:rPr lang="en-GB" dirty="0" smtClean="0"/>
              <a:t>Commercial Stereology Software Packages</a:t>
            </a:r>
            <a:endParaRPr lang="en-GB" dirty="0"/>
          </a:p>
        </p:txBody>
      </p:sp>
    </p:spTree>
    <p:extLst>
      <p:ext uri="{BB962C8B-B14F-4D97-AF65-F5344CB8AC3E}">
        <p14:creationId xmlns:p14="http://schemas.microsoft.com/office/powerpoint/2010/main" val="9063668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normAutofit/>
          </a:bodyPr>
          <a:lstStyle/>
          <a:p>
            <a:r>
              <a:rPr lang="en-GB" dirty="0" smtClean="0">
                <a:solidFill>
                  <a:srgbClr val="0000FF"/>
                </a:solidFill>
              </a:rPr>
              <a:t>Pattern Analysis</a:t>
            </a:r>
            <a:br>
              <a:rPr lang="en-GB" dirty="0" smtClean="0">
                <a:solidFill>
                  <a:srgbClr val="0000FF"/>
                </a:solidFill>
              </a:rPr>
            </a:br>
            <a:r>
              <a:rPr lang="en-GB" sz="3100" dirty="0" smtClean="0">
                <a:solidFill>
                  <a:srgbClr val="0000FF"/>
                </a:solidFill>
              </a:rPr>
              <a:t>Measurements of ‘Organisation’</a:t>
            </a:r>
            <a:endParaRPr lang="en-GB" sz="3100" dirty="0">
              <a:solidFill>
                <a:srgbClr val="0000FF"/>
              </a:solidFill>
            </a:endParaRPr>
          </a:p>
        </p:txBody>
      </p:sp>
      <p:sp>
        <p:nvSpPr>
          <p:cNvPr id="3" name="Content Placeholder 2"/>
          <p:cNvSpPr>
            <a:spLocks noGrp="1"/>
          </p:cNvSpPr>
          <p:nvPr>
            <p:ph idx="1"/>
          </p:nvPr>
        </p:nvSpPr>
        <p:spPr>
          <a:xfrm>
            <a:off x="21779" y="1600200"/>
            <a:ext cx="9361040" cy="4525963"/>
          </a:xfrm>
        </p:spPr>
        <p:txBody>
          <a:bodyPr>
            <a:normAutofit fontScale="92500" lnSpcReduction="10000"/>
          </a:bodyPr>
          <a:lstStyle/>
          <a:p>
            <a:r>
              <a:rPr lang="en-GB" dirty="0" smtClean="0"/>
              <a:t>Location / Distribution / Spatial Arrangement / </a:t>
            </a:r>
            <a:br>
              <a:rPr lang="en-GB" dirty="0" smtClean="0"/>
            </a:br>
            <a:r>
              <a:rPr lang="en-GB" dirty="0" smtClean="0"/>
              <a:t>Association / Connectivity / Interaction</a:t>
            </a:r>
          </a:p>
          <a:p>
            <a:pPr lvl="2"/>
            <a:r>
              <a:rPr lang="en-GB" dirty="0" smtClean="0"/>
              <a:t>???: Random, Regular, Clumped, Dispersed, Associated/Related</a:t>
            </a:r>
          </a:p>
          <a:p>
            <a:pPr lvl="2"/>
            <a:r>
              <a:rPr lang="en-GB" dirty="0" smtClean="0"/>
              <a:t>Distance:  Nearest Neighbour, Mean free path</a:t>
            </a:r>
            <a:endParaRPr lang="en-GB" dirty="0"/>
          </a:p>
          <a:p>
            <a:pPr lvl="2"/>
            <a:r>
              <a:rPr lang="en-GB" dirty="0" smtClean="0"/>
              <a:t>Grouping: Enclosed, Contiguity, Runs Test, SPAM</a:t>
            </a:r>
          </a:p>
          <a:p>
            <a:pPr lvl="2"/>
            <a:r>
              <a:rPr lang="en-GB" dirty="0" smtClean="0"/>
              <a:t>Autocorrelation</a:t>
            </a:r>
          </a:p>
          <a:p>
            <a:pPr lvl="2"/>
            <a:r>
              <a:rPr lang="en-GB" dirty="0" err="1" smtClean="0"/>
              <a:t>Tesselation</a:t>
            </a:r>
            <a:r>
              <a:rPr lang="en-GB" dirty="0" smtClean="0"/>
              <a:t> / Joins / Overlay methods</a:t>
            </a:r>
          </a:p>
          <a:p>
            <a:pPr lvl="2"/>
            <a:r>
              <a:rPr lang="en-GB" dirty="0" smtClean="0"/>
              <a:t>Regional Density, Point Swarms</a:t>
            </a:r>
          </a:p>
          <a:p>
            <a:r>
              <a:rPr lang="en-GB" dirty="0" smtClean="0"/>
              <a:t>Orientation / Branching</a:t>
            </a:r>
          </a:p>
          <a:p>
            <a:pPr lvl="2"/>
            <a:r>
              <a:rPr lang="en-GB" dirty="0" smtClean="0"/>
              <a:t>Dendritic methods (fields, segments, nodes)</a:t>
            </a:r>
          </a:p>
          <a:p>
            <a:pPr lvl="2"/>
            <a:r>
              <a:rPr lang="en-GB" dirty="0" smtClean="0"/>
              <a:t>Isotropic, Anisotropic</a:t>
            </a:r>
            <a:endParaRPr lang="en-GB" dirty="0"/>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518" t="23791"/>
          <a:stretch/>
        </p:blipFill>
        <p:spPr bwMode="auto">
          <a:xfrm>
            <a:off x="8060754" y="260648"/>
            <a:ext cx="1026898" cy="101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pic>
        <p:nvPicPr>
          <p:cNvPr id="6146" name="Picture 2" descr="http://www.astro.ucla.edu/~wright/WMAP-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5733256"/>
            <a:ext cx="1955250" cy="982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astro.ucla.edu/~wright/homo_is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5733256"/>
            <a:ext cx="1981489" cy="9824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1/14/Point_pattern.png/220px-Point_patter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004" y="2940273"/>
            <a:ext cx="20955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mdpi.com/forests/forests-04-00751/article_deploy/html/images/forests-04-00751-g003-10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3146" y="186525"/>
            <a:ext cx="775238" cy="1154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680" y="6093296"/>
            <a:ext cx="4822360" cy="584775"/>
          </a:xfrm>
          <a:prstGeom prst="rect">
            <a:avLst/>
          </a:prstGeom>
          <a:noFill/>
        </p:spPr>
        <p:txBody>
          <a:bodyPr wrap="square" rtlCol="0">
            <a:spAutoFit/>
          </a:bodyPr>
          <a:lstStyle/>
          <a:p>
            <a:r>
              <a:rPr lang="en-GB" sz="1600" b="1" i="1" dirty="0" smtClean="0"/>
              <a:t>See:</a:t>
            </a:r>
            <a:r>
              <a:rPr lang="en-GB" sz="1600" i="1" dirty="0" smtClean="0"/>
              <a:t> </a:t>
            </a:r>
            <a:r>
              <a:rPr lang="en-GB" sz="1600" i="1" dirty="0" err="1" smtClean="0"/>
              <a:t>Uylings</a:t>
            </a:r>
            <a:r>
              <a:rPr lang="en-GB" sz="1600" i="1" dirty="0" smtClean="0"/>
              <a:t>, Berry, </a:t>
            </a:r>
            <a:r>
              <a:rPr lang="en-GB" sz="1600" i="1" dirty="0" err="1" smtClean="0"/>
              <a:t>Aherne</a:t>
            </a:r>
            <a:r>
              <a:rPr lang="en-GB" sz="1600" i="1" dirty="0" smtClean="0"/>
              <a:t>, Underwood, Johnson, </a:t>
            </a:r>
            <a:r>
              <a:rPr lang="en-GB" sz="1600" i="1" dirty="0" err="1" smtClean="0"/>
              <a:t>Sokal</a:t>
            </a:r>
            <a:r>
              <a:rPr lang="en-GB" sz="1600" i="1" dirty="0" smtClean="0"/>
              <a:t> &amp; </a:t>
            </a:r>
            <a:r>
              <a:rPr lang="en-GB" sz="1600" i="1" dirty="0" err="1" smtClean="0"/>
              <a:t>Rohlf</a:t>
            </a:r>
            <a:r>
              <a:rPr lang="en-GB" sz="1600" i="1" dirty="0" smtClean="0"/>
              <a:t>, James, Mahon, Cruz-</a:t>
            </a:r>
            <a:r>
              <a:rPr lang="en-GB" sz="1600" i="1" dirty="0" err="1" smtClean="0"/>
              <a:t>Orive</a:t>
            </a:r>
            <a:r>
              <a:rPr lang="en-GB" sz="1600" i="1" dirty="0" smtClean="0"/>
              <a:t>, </a:t>
            </a:r>
            <a:r>
              <a:rPr lang="en-GB" sz="1600" i="1" dirty="0" err="1" smtClean="0"/>
              <a:t>Diggle</a:t>
            </a:r>
            <a:r>
              <a:rPr lang="en-GB" sz="1600" i="1" dirty="0" smtClean="0"/>
              <a:t>, Unwin</a:t>
            </a:r>
            <a:endParaRPr lang="en-GB" sz="1600" i="1" dirty="0"/>
          </a:p>
        </p:txBody>
      </p:sp>
    </p:spTree>
    <p:extLst>
      <p:ext uri="{BB962C8B-B14F-4D97-AF65-F5344CB8AC3E}">
        <p14:creationId xmlns:p14="http://schemas.microsoft.com/office/powerpoint/2010/main" val="1130027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mdpi.com/forests/forests-05-01910/article_deploy/html/images/forests-05-01910-g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801" y="148023"/>
            <a:ext cx="3931724" cy="44017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jn.physiology.org/content/jn/104/6/3323/F6.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32656"/>
            <a:ext cx="3456384" cy="35376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public.iastate.edu/~kmoloney/NewInstructor/images/pointtImg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646931"/>
            <a:ext cx="2304256" cy="221106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upload.wikimedia.org/wikipedia/commons/thumb/2/22/Nearest_neighbor_graph.svg/240px-Nearest_neighbor_graph.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981" y="4606230"/>
            <a:ext cx="2026112" cy="20007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5976" y="620688"/>
            <a:ext cx="1512168" cy="369332"/>
          </a:xfrm>
          <a:prstGeom prst="rect">
            <a:avLst/>
          </a:prstGeom>
          <a:noFill/>
        </p:spPr>
        <p:txBody>
          <a:bodyPr wrap="square" rtlCol="0">
            <a:spAutoFit/>
          </a:bodyPr>
          <a:lstStyle/>
          <a:p>
            <a:r>
              <a:rPr lang="en-GB" dirty="0" smtClean="0">
                <a:solidFill>
                  <a:srgbClr val="0000FF"/>
                </a:solidFill>
              </a:rPr>
              <a:t>Examples</a:t>
            </a:r>
            <a:endParaRPr lang="en-GB" dirty="0">
              <a:solidFill>
                <a:srgbClr val="0000FF"/>
              </a:solidFill>
            </a:endParaRPr>
          </a:p>
        </p:txBody>
      </p:sp>
      <p:pic>
        <p:nvPicPr>
          <p:cNvPr id="8204" name="Picture 12" descr="http://jn.physiology.org/content/jn/92/1/468/F2.lar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19" b="11113"/>
          <a:stretch/>
        </p:blipFill>
        <p:spPr bwMode="auto">
          <a:xfrm>
            <a:off x="6948264" y="4394174"/>
            <a:ext cx="1800200" cy="221284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earest Neighbour Analys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2174" y="3337749"/>
            <a:ext cx="1751919" cy="131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0918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34082"/>
          </a:xfrm>
        </p:spPr>
        <p:txBody>
          <a:bodyPr>
            <a:normAutofit fontScale="90000"/>
          </a:bodyPr>
          <a:lstStyle/>
          <a:p>
            <a:r>
              <a:rPr lang="en-GB" dirty="0" smtClean="0">
                <a:solidFill>
                  <a:srgbClr val="7030A0"/>
                </a:solidFill>
              </a:rPr>
              <a:t>Nearest Neighbour Analysis</a:t>
            </a:r>
            <a:endParaRPr lang="en-GB" dirty="0">
              <a:solidFill>
                <a:srgbClr val="7030A0"/>
              </a:solidFill>
            </a:endParaRPr>
          </a:p>
        </p:txBody>
      </p:sp>
      <p:sp>
        <p:nvSpPr>
          <p:cNvPr id="5" name="TextBox 4"/>
          <p:cNvSpPr txBox="1"/>
          <p:nvPr/>
        </p:nvSpPr>
        <p:spPr>
          <a:xfrm>
            <a:off x="179512" y="692696"/>
            <a:ext cx="8640960"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Developed from Ecology studies (Poisson distribution)           </a:t>
            </a:r>
            <a:r>
              <a:rPr lang="en-GB" sz="1100" i="1" dirty="0" smtClean="0"/>
              <a:t>Clark &amp; Evans, 1954, Kendal &amp; Moran, 1963</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Average distance between objects    or     Mean area / cell</a:t>
            </a:r>
            <a:endParaRPr lang="en-GB" dirty="0"/>
          </a:p>
        </p:txBody>
      </p:sp>
      <p:grpSp>
        <p:nvGrpSpPr>
          <p:cNvPr id="25" name="Group 24"/>
          <p:cNvGrpSpPr/>
          <p:nvPr/>
        </p:nvGrpSpPr>
        <p:grpSpPr>
          <a:xfrm>
            <a:off x="1547664" y="1700808"/>
            <a:ext cx="5760640" cy="2691659"/>
            <a:chOff x="1547664" y="3140968"/>
            <a:chExt cx="5760640" cy="2691659"/>
          </a:xfrm>
        </p:grpSpPr>
        <p:sp>
          <p:nvSpPr>
            <p:cNvPr id="6" name="Rectangle 5"/>
            <p:cNvSpPr/>
            <p:nvPr/>
          </p:nvSpPr>
          <p:spPr>
            <a:xfrm>
              <a:off x="1547664" y="3140968"/>
              <a:ext cx="5760640" cy="244827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a:spLocks/>
            </p:cNvSpPr>
            <p:nvPr/>
          </p:nvSpPr>
          <p:spPr>
            <a:xfrm>
              <a:off x="4139952" y="3814194"/>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a:spLocks/>
            </p:cNvSpPr>
            <p:nvPr/>
          </p:nvSpPr>
          <p:spPr>
            <a:xfrm>
              <a:off x="3779912" y="4073537"/>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a:spLocks/>
            </p:cNvSpPr>
            <p:nvPr/>
          </p:nvSpPr>
          <p:spPr>
            <a:xfrm>
              <a:off x="3347864" y="3619982"/>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a:spLocks/>
            </p:cNvSpPr>
            <p:nvPr/>
          </p:nvSpPr>
          <p:spPr>
            <a:xfrm>
              <a:off x="2915816" y="4516795"/>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a:spLocks/>
            </p:cNvSpPr>
            <p:nvPr/>
          </p:nvSpPr>
          <p:spPr>
            <a:xfrm>
              <a:off x="3563888" y="5733256"/>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a:spLocks/>
            </p:cNvSpPr>
            <p:nvPr/>
          </p:nvSpPr>
          <p:spPr>
            <a:xfrm>
              <a:off x="4572000" y="4869160"/>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a:spLocks/>
            </p:cNvSpPr>
            <p:nvPr/>
          </p:nvSpPr>
          <p:spPr>
            <a:xfrm>
              <a:off x="6084168" y="3957162"/>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a:spLocks/>
            </p:cNvSpPr>
            <p:nvPr/>
          </p:nvSpPr>
          <p:spPr>
            <a:xfrm>
              <a:off x="6444208" y="4342862"/>
              <a:ext cx="100800" cy="993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2930578" y="2264640"/>
            <a:ext cx="3564030" cy="2127827"/>
            <a:chOff x="2930578" y="2264640"/>
            <a:chExt cx="3564030" cy="2127827"/>
          </a:xfrm>
        </p:grpSpPr>
        <p:cxnSp>
          <p:nvCxnSpPr>
            <p:cNvPr id="27" name="Straight Connector 26"/>
            <p:cNvCxnSpPr>
              <a:stCxn id="14" idx="0"/>
              <a:endCxn id="17" idx="1"/>
            </p:cNvCxnSpPr>
            <p:nvPr/>
          </p:nvCxnSpPr>
          <p:spPr>
            <a:xfrm flipH="1">
              <a:off x="3794674" y="2374034"/>
              <a:ext cx="395678" cy="273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7" idx="2"/>
              <a:endCxn id="19" idx="5"/>
            </p:cNvCxnSpPr>
            <p:nvPr/>
          </p:nvCxnSpPr>
          <p:spPr>
            <a:xfrm flipH="1" flipV="1">
              <a:off x="3433902" y="2264640"/>
              <a:ext cx="346010" cy="418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9" idx="4"/>
              <a:endCxn id="20" idx="3"/>
            </p:cNvCxnSpPr>
            <p:nvPr/>
          </p:nvCxnSpPr>
          <p:spPr>
            <a:xfrm flipH="1">
              <a:off x="2930578" y="2279193"/>
              <a:ext cx="467686" cy="882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4"/>
            </p:cNvCxnSpPr>
            <p:nvPr/>
          </p:nvCxnSpPr>
          <p:spPr>
            <a:xfrm>
              <a:off x="3016616" y="3176006"/>
              <a:ext cx="597672" cy="1216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5"/>
              <a:endCxn id="22" idx="5"/>
            </p:cNvCxnSpPr>
            <p:nvPr/>
          </p:nvCxnSpPr>
          <p:spPr>
            <a:xfrm flipV="1">
              <a:off x="3649926" y="3513818"/>
              <a:ext cx="1008112"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2" idx="0"/>
              <a:endCxn id="23" idx="6"/>
            </p:cNvCxnSpPr>
            <p:nvPr/>
          </p:nvCxnSpPr>
          <p:spPr>
            <a:xfrm flipV="1">
              <a:off x="4622400" y="2566688"/>
              <a:ext cx="1562568" cy="862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3" idx="4"/>
              <a:endCxn id="24" idx="4"/>
            </p:cNvCxnSpPr>
            <p:nvPr/>
          </p:nvCxnSpPr>
          <p:spPr>
            <a:xfrm>
              <a:off x="6134568" y="2616373"/>
              <a:ext cx="360040" cy="3857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23660" y="4365104"/>
            <a:ext cx="8208912"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Begin at random cell / point                   </a:t>
            </a:r>
            <a:r>
              <a:rPr lang="en-GB" i="1" dirty="0" smtClean="0"/>
              <a:t>Problems:</a:t>
            </a:r>
            <a:r>
              <a:rPr lang="en-GB" dirty="0" smtClean="0"/>
              <a:t> reflexive pairs  /  high densities</a:t>
            </a:r>
            <a:endParaRPr lang="en-GB" dirty="0"/>
          </a:p>
        </p:txBody>
      </p:sp>
      <p:grpSp>
        <p:nvGrpSpPr>
          <p:cNvPr id="49" name="Group 48"/>
          <p:cNvGrpSpPr/>
          <p:nvPr/>
        </p:nvGrpSpPr>
        <p:grpSpPr>
          <a:xfrm>
            <a:off x="395536" y="4869160"/>
            <a:ext cx="8424936" cy="1523494"/>
            <a:chOff x="395536" y="4869160"/>
            <a:chExt cx="8424936" cy="1523494"/>
          </a:xfrm>
        </p:grpSpPr>
        <p:sp>
          <p:nvSpPr>
            <p:cNvPr id="42" name="TextBox 41"/>
            <p:cNvSpPr txBox="1"/>
            <p:nvPr/>
          </p:nvSpPr>
          <p:spPr>
            <a:xfrm>
              <a:off x="395536" y="4869160"/>
              <a:ext cx="8424936" cy="1523494"/>
            </a:xfrm>
            <a:prstGeom prst="rect">
              <a:avLst/>
            </a:prstGeom>
            <a:noFill/>
          </p:spPr>
          <p:txBody>
            <a:bodyPr wrap="square" rtlCol="0">
              <a:spAutoFit/>
            </a:bodyPr>
            <a:lstStyle/>
            <a:p>
              <a:r>
                <a:rPr lang="en-GB" dirty="0" smtClean="0"/>
                <a:t>Predict expected result for random population and compare</a:t>
              </a:r>
            </a:p>
            <a:p>
              <a:endParaRPr lang="en-GB" sz="900" dirty="0" smtClean="0"/>
            </a:p>
            <a:p>
              <a:r>
                <a:rPr lang="en-GB" dirty="0"/>
                <a:t> </a:t>
              </a:r>
              <a:r>
                <a:rPr lang="en-GB" dirty="0" smtClean="0"/>
                <a:t>   2D (</a:t>
              </a:r>
              <a:r>
                <a:rPr lang="en-GB" dirty="0" err="1" smtClean="0"/>
                <a:t>eg</a:t>
              </a:r>
              <a:r>
                <a:rPr lang="en-GB" dirty="0" smtClean="0"/>
                <a:t> muscle)		d = 1/ (2 x </a:t>
              </a:r>
              <a:r>
                <a:rPr lang="en-GB" dirty="0" err="1" smtClean="0"/>
                <a:t>sqrt</a:t>
              </a:r>
              <a:r>
                <a:rPr lang="en-GB" dirty="0" smtClean="0"/>
                <a:t> N</a:t>
              </a:r>
              <a:r>
                <a:rPr lang="en-GB" sz="1400" dirty="0" smtClean="0"/>
                <a:t>A</a:t>
              </a:r>
              <a:r>
                <a:rPr lang="en-GB" dirty="0" smtClean="0"/>
                <a:t>)</a:t>
              </a:r>
            </a:p>
            <a:p>
              <a:endParaRPr lang="en-GB" sz="1000" dirty="0"/>
            </a:p>
            <a:p>
              <a:r>
                <a:rPr lang="en-GB" dirty="0"/>
                <a:t> </a:t>
              </a:r>
              <a:r>
                <a:rPr lang="en-GB" dirty="0" smtClean="0"/>
                <a:t>   3D (</a:t>
              </a:r>
              <a:r>
                <a:rPr lang="en-GB" dirty="0" err="1" smtClean="0"/>
                <a:t>eg</a:t>
              </a:r>
              <a:r>
                <a:rPr lang="en-GB" dirty="0" smtClean="0"/>
                <a:t> brain)		d = 0.554/(cube </a:t>
              </a:r>
              <a:r>
                <a:rPr lang="en-GB" dirty="0" err="1" smtClean="0"/>
                <a:t>rt</a:t>
              </a:r>
              <a:r>
                <a:rPr lang="en-GB" dirty="0" smtClean="0"/>
                <a:t> </a:t>
              </a:r>
              <a:r>
                <a:rPr lang="en-GB" dirty="0" err="1" smtClean="0"/>
                <a:t>N</a:t>
              </a:r>
              <a:r>
                <a:rPr lang="en-GB" sz="1600" dirty="0" err="1" smtClean="0"/>
                <a:t>v</a:t>
              </a:r>
              <a:r>
                <a:rPr lang="en-GB" dirty="0" smtClean="0"/>
                <a:t>)</a:t>
              </a:r>
            </a:p>
            <a:p>
              <a:r>
                <a:rPr lang="en-GB" dirty="0" smtClean="0"/>
                <a:t>Index of Dispersion     	I</a:t>
              </a:r>
              <a:r>
                <a:rPr lang="en-GB" baseline="-25000" dirty="0" smtClean="0"/>
                <a:t>d</a:t>
              </a:r>
              <a:r>
                <a:rPr lang="en-GB" dirty="0" smtClean="0"/>
                <a:t> = </a:t>
              </a:r>
              <a:r>
                <a:rPr lang="en-GB" dirty="0" err="1" smtClean="0"/>
                <a:t>d</a:t>
              </a:r>
              <a:r>
                <a:rPr lang="en-GB" sz="1400" dirty="0" err="1" smtClean="0"/>
                <a:t>obs</a:t>
              </a:r>
              <a:r>
                <a:rPr lang="en-GB" dirty="0" smtClean="0"/>
                <a:t>/</a:t>
              </a:r>
              <a:r>
                <a:rPr lang="en-GB" dirty="0" err="1" smtClean="0"/>
                <a:t>d</a:t>
              </a:r>
              <a:r>
                <a:rPr lang="en-GB" sz="1400" dirty="0" err="1" smtClean="0"/>
                <a:t>exp</a:t>
              </a:r>
              <a:endParaRPr lang="en-GB" sz="1400" dirty="0"/>
            </a:p>
          </p:txBody>
        </p:sp>
        <p:cxnSp>
          <p:nvCxnSpPr>
            <p:cNvPr id="44" name="Straight Connector 43"/>
            <p:cNvCxnSpPr/>
            <p:nvPr/>
          </p:nvCxnSpPr>
          <p:spPr>
            <a:xfrm>
              <a:off x="3315452" y="537321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203848" y="5579948"/>
              <a:ext cx="432048" cy="369332"/>
            </a:xfrm>
            <a:prstGeom prst="rect">
              <a:avLst/>
            </a:prstGeom>
            <a:noFill/>
          </p:spPr>
          <p:txBody>
            <a:bodyPr wrap="square" rtlCol="0">
              <a:spAutoFit/>
            </a:bodyPr>
            <a:lstStyle/>
            <a:p>
              <a:r>
                <a:rPr lang="en-GB" dirty="0"/>
                <a:t>-</a:t>
              </a:r>
            </a:p>
          </p:txBody>
        </p:sp>
        <p:sp>
          <p:nvSpPr>
            <p:cNvPr id="48" name="TextBox 47"/>
            <p:cNvSpPr txBox="1"/>
            <p:nvPr/>
          </p:nvSpPr>
          <p:spPr>
            <a:xfrm>
              <a:off x="3203848" y="5157192"/>
              <a:ext cx="432048" cy="369332"/>
            </a:xfrm>
            <a:prstGeom prst="rect">
              <a:avLst/>
            </a:prstGeom>
            <a:noFill/>
          </p:spPr>
          <p:txBody>
            <a:bodyPr wrap="square" rtlCol="0">
              <a:spAutoFit/>
            </a:bodyPr>
            <a:lstStyle/>
            <a:p>
              <a:r>
                <a:rPr lang="en-GB" dirty="0"/>
                <a:t>-</a:t>
              </a:r>
            </a:p>
          </p:txBody>
        </p:sp>
      </p:grpSp>
      <p:sp>
        <p:nvSpPr>
          <p:cNvPr id="50" name="TextBox 49"/>
          <p:cNvSpPr txBox="1"/>
          <p:nvPr/>
        </p:nvSpPr>
        <p:spPr>
          <a:xfrm>
            <a:off x="1331640" y="6392654"/>
            <a:ext cx="6891160" cy="369332"/>
          </a:xfrm>
          <a:prstGeom prst="rect">
            <a:avLst/>
          </a:prstGeom>
          <a:solidFill>
            <a:schemeClr val="tx2">
              <a:lumMod val="20000"/>
              <a:lumOff val="80000"/>
            </a:schemeClr>
          </a:solidFill>
        </p:spPr>
        <p:txBody>
          <a:bodyPr wrap="square" rtlCol="0">
            <a:spAutoFit/>
          </a:bodyPr>
          <a:lstStyle/>
          <a:p>
            <a:r>
              <a:rPr lang="en-GB" dirty="0" smtClean="0"/>
              <a:t>Also,</a:t>
            </a:r>
            <a:r>
              <a:rPr lang="en-GB" b="1" dirty="0" smtClean="0"/>
              <a:t>  Mean Free Path  </a:t>
            </a:r>
            <a:r>
              <a:rPr lang="en-GB" sz="1600" dirty="0" smtClean="0"/>
              <a:t>(edge-edge) </a:t>
            </a:r>
            <a:r>
              <a:rPr lang="en-GB" sz="1600" i="1" dirty="0" smtClean="0"/>
              <a:t>James, 1977         </a:t>
            </a:r>
            <a:r>
              <a:rPr lang="el-GR" dirty="0" smtClean="0"/>
              <a:t>λ</a:t>
            </a:r>
            <a:r>
              <a:rPr lang="en-GB" dirty="0" smtClean="0"/>
              <a:t> = (1-Vv)/NL  in </a:t>
            </a:r>
            <a:r>
              <a:rPr lang="el-GR" dirty="0" smtClean="0"/>
              <a:t>μ</a:t>
            </a:r>
            <a:r>
              <a:rPr lang="en-GB" dirty="0" smtClean="0"/>
              <a:t>m</a:t>
            </a:r>
            <a:endParaRPr lang="en-GB" dirty="0"/>
          </a:p>
        </p:txBody>
      </p:sp>
    </p:spTree>
    <p:extLst>
      <p:ext uri="{BB962C8B-B14F-4D97-AF65-F5344CB8AC3E}">
        <p14:creationId xmlns:p14="http://schemas.microsoft.com/office/powerpoint/2010/main" val="40871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Homogeneity / Heterogeneity</a:t>
            </a:r>
            <a:endParaRPr lang="en-GB" dirty="0">
              <a:solidFill>
                <a:srgbClr val="7030A0"/>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10" t="18544" r="17387" b="28183"/>
          <a:stretch/>
        </p:blipFill>
        <p:spPr bwMode="auto">
          <a:xfrm>
            <a:off x="909389" y="1533525"/>
            <a:ext cx="7263011" cy="527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20272" y="5877272"/>
            <a:ext cx="2016224" cy="923330"/>
          </a:xfrm>
          <a:prstGeom prst="rect">
            <a:avLst/>
          </a:prstGeom>
          <a:noFill/>
        </p:spPr>
        <p:txBody>
          <a:bodyPr wrap="square" rtlCol="0">
            <a:spAutoFit/>
          </a:bodyPr>
          <a:lstStyle/>
          <a:p>
            <a:r>
              <a:rPr lang="en-GB" dirty="0" smtClean="0"/>
              <a:t>        </a:t>
            </a:r>
            <a:r>
              <a:rPr lang="en-GB" b="1" dirty="0" smtClean="0"/>
              <a:t>Sampling :</a:t>
            </a:r>
          </a:p>
          <a:p>
            <a:pPr marL="742950" lvl="1" indent="-285750">
              <a:buFont typeface="Arial" panose="020B0604020202020204" pitchFamily="34" charset="0"/>
              <a:buChar char="•"/>
            </a:pPr>
            <a:r>
              <a:rPr lang="en-GB" dirty="0" smtClean="0">
                <a:solidFill>
                  <a:srgbClr val="0000FF"/>
                </a:solidFill>
              </a:rPr>
              <a:t>avoid it</a:t>
            </a:r>
          </a:p>
          <a:p>
            <a:pPr marL="742950" lvl="1" indent="-285750">
              <a:buFont typeface="Arial" panose="020B0604020202020204" pitchFamily="34" charset="0"/>
              <a:buChar char="•"/>
            </a:pPr>
            <a:r>
              <a:rPr lang="en-GB" dirty="0" smtClean="0">
                <a:solidFill>
                  <a:srgbClr val="FF0000"/>
                </a:solidFill>
              </a:rPr>
              <a:t>measure it</a:t>
            </a:r>
            <a:endParaRPr lang="en-GB" dirty="0">
              <a:solidFill>
                <a:srgbClr val="FF0000"/>
              </a:solidFill>
            </a:endParaRPr>
          </a:p>
        </p:txBody>
      </p:sp>
      <p:sp>
        <p:nvSpPr>
          <p:cNvPr id="5" name="Rectangle 4"/>
          <p:cNvSpPr/>
          <p:nvPr/>
        </p:nvSpPr>
        <p:spPr>
          <a:xfrm>
            <a:off x="1691680" y="2132856"/>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915816" y="4941168"/>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347864" y="3140968"/>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788024" y="2420888"/>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220072" y="5229200"/>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652120" y="3645024"/>
            <a:ext cx="648072" cy="57606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87624" y="3017502"/>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067944" y="3933056"/>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74887" y="3305534"/>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581200" y="3593566"/>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347864" y="3789040"/>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788024" y="4077072"/>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08104" y="4293096"/>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228184" y="4437112"/>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948264" y="4581128"/>
            <a:ext cx="648072" cy="576064"/>
          </a:xfrm>
          <a:prstGeom prst="rect">
            <a:avLst/>
          </a:prstGeom>
          <a:solidFill>
            <a:schemeClr val="accent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57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Randomness ?</a:t>
            </a:r>
            <a:endParaRPr lang="en-GB" dirty="0">
              <a:solidFill>
                <a:srgbClr val="7030A0"/>
              </a:solidFill>
            </a:endParaRPr>
          </a:p>
        </p:txBody>
      </p:sp>
      <p:pic>
        <p:nvPicPr>
          <p:cNvPr id="1026" name="Picture 2" descr="I:\data\Histopath Final edited July 2012\Histopath 2 Muscle\Pict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26458" y="2130713"/>
            <a:ext cx="5561211" cy="36932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data\Histopath Final edited July 2012\Histopath 2 Muscle\Pictur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032740" y="1948363"/>
            <a:ext cx="5536913" cy="4026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05" y="836712"/>
            <a:ext cx="1846644" cy="369332"/>
          </a:xfrm>
          <a:prstGeom prst="rect">
            <a:avLst/>
          </a:prstGeom>
          <a:noFill/>
        </p:spPr>
        <p:txBody>
          <a:bodyPr wrap="square" rtlCol="0">
            <a:spAutoFit/>
          </a:bodyPr>
          <a:lstStyle/>
          <a:p>
            <a:r>
              <a:rPr lang="en-GB" b="1" dirty="0" smtClean="0">
                <a:solidFill>
                  <a:srgbClr val="00B050"/>
                </a:solidFill>
              </a:rPr>
              <a:t>Healthy Muscle</a:t>
            </a:r>
            <a:endParaRPr lang="en-GB" b="1" dirty="0">
              <a:solidFill>
                <a:srgbClr val="00B050"/>
              </a:solidFill>
            </a:endParaRPr>
          </a:p>
        </p:txBody>
      </p:sp>
      <p:sp>
        <p:nvSpPr>
          <p:cNvPr id="6" name="TextBox 5"/>
          <p:cNvSpPr txBox="1"/>
          <p:nvPr/>
        </p:nvSpPr>
        <p:spPr>
          <a:xfrm>
            <a:off x="7128792" y="836712"/>
            <a:ext cx="2195736" cy="369332"/>
          </a:xfrm>
          <a:prstGeom prst="rect">
            <a:avLst/>
          </a:prstGeom>
          <a:noFill/>
        </p:spPr>
        <p:txBody>
          <a:bodyPr wrap="square" rtlCol="0">
            <a:spAutoFit/>
          </a:bodyPr>
          <a:lstStyle/>
          <a:p>
            <a:r>
              <a:rPr lang="en-GB" b="1" dirty="0" smtClean="0">
                <a:solidFill>
                  <a:srgbClr val="C00000"/>
                </a:solidFill>
              </a:rPr>
              <a:t>Diseased Muscle</a:t>
            </a:r>
            <a:endParaRPr lang="en-GB" b="1" dirty="0">
              <a:solidFill>
                <a:srgbClr val="C00000"/>
              </a:solidFill>
            </a:endParaRPr>
          </a:p>
        </p:txBody>
      </p:sp>
    </p:spTree>
    <p:extLst>
      <p:ext uri="{BB962C8B-B14F-4D97-AF65-F5344CB8AC3E}">
        <p14:creationId xmlns:p14="http://schemas.microsoft.com/office/powerpoint/2010/main" val="114791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GB" dirty="0" smtClean="0">
                <a:solidFill>
                  <a:schemeClr val="bg1">
                    <a:lumMod val="75000"/>
                  </a:schemeClr>
                </a:solidFill>
              </a:rPr>
              <a:t>Why measure ?</a:t>
            </a:r>
          </a:p>
          <a:p>
            <a:endParaRPr lang="en-GB" dirty="0"/>
          </a:p>
          <a:p>
            <a:r>
              <a:rPr lang="en-GB" dirty="0" smtClean="0">
                <a:solidFill>
                  <a:srgbClr val="0000FF"/>
                </a:solidFill>
              </a:rPr>
              <a:t>What do you want to measure ?</a:t>
            </a:r>
          </a:p>
          <a:p>
            <a:endParaRPr lang="en-GB" dirty="0"/>
          </a:p>
          <a:p>
            <a:r>
              <a:rPr lang="en-GB" dirty="0" smtClean="0">
                <a:solidFill>
                  <a:schemeClr val="bg1">
                    <a:lumMod val="75000"/>
                  </a:schemeClr>
                </a:solidFill>
              </a:rPr>
              <a:t>How do we measure ?</a:t>
            </a:r>
          </a:p>
          <a:p>
            <a:endParaRPr lang="en-GB" dirty="0">
              <a:solidFill>
                <a:schemeClr val="bg1">
                  <a:lumMod val="75000"/>
                </a:schemeClr>
              </a:solidFill>
            </a:endParaRPr>
          </a:p>
          <a:p>
            <a:r>
              <a:rPr lang="en-GB" dirty="0" smtClean="0">
                <a:solidFill>
                  <a:schemeClr val="bg1">
                    <a:lumMod val="75000"/>
                  </a:schemeClr>
                </a:solidFill>
              </a:rPr>
              <a:t>Are the results unbiased, precise, accurate, valid, meaningful ?</a:t>
            </a:r>
            <a:endParaRPr lang="en-GB" dirty="0">
              <a:solidFill>
                <a:schemeClr val="bg1">
                  <a:lumMod val="75000"/>
                </a:schemeClr>
              </a:solidFill>
            </a:endParaRPr>
          </a:p>
        </p:txBody>
      </p:sp>
    </p:spTree>
    <p:extLst>
      <p:ext uri="{BB962C8B-B14F-4D97-AF65-F5344CB8AC3E}">
        <p14:creationId xmlns:p14="http://schemas.microsoft.com/office/powerpoint/2010/main" val="40555435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Randomness ?</a:t>
            </a:r>
            <a:endParaRPr lang="en-GB" dirty="0">
              <a:solidFill>
                <a:srgbClr val="7030A0"/>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85" t="26079" r="22300" b="13437"/>
          <a:stretch/>
        </p:blipFill>
        <p:spPr bwMode="auto">
          <a:xfrm rot="16080000">
            <a:off x="75795" y="1169286"/>
            <a:ext cx="3279376" cy="322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281" t="25755" r="24367" b="18377"/>
          <a:stretch/>
        </p:blipFill>
        <p:spPr bwMode="auto">
          <a:xfrm>
            <a:off x="3275856" y="2708920"/>
            <a:ext cx="5683633"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5547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DISTRIBUTION</a:t>
            </a:r>
            <a:endParaRPr lang="en-GB" sz="3200" b="1" dirty="0">
              <a:solidFill>
                <a:srgbClr val="0000FF"/>
              </a:solidFill>
            </a:endParaRPr>
          </a:p>
        </p:txBody>
      </p:sp>
      <p:sp>
        <p:nvSpPr>
          <p:cNvPr id="3" name="TextBox 2"/>
          <p:cNvSpPr txBox="1"/>
          <p:nvPr/>
        </p:nvSpPr>
        <p:spPr>
          <a:xfrm>
            <a:off x="311573" y="806463"/>
            <a:ext cx="6192688" cy="4339650"/>
          </a:xfrm>
          <a:prstGeom prst="rect">
            <a:avLst/>
          </a:prstGeom>
          <a:noFill/>
        </p:spPr>
        <p:txBody>
          <a:bodyPr wrap="square" rtlCol="0">
            <a:spAutoFit/>
          </a:bodyPr>
          <a:lstStyle/>
          <a:p>
            <a:r>
              <a:rPr lang="en-GB" sz="2400" b="1" dirty="0" smtClean="0"/>
              <a:t>Enclosed “cell” method</a:t>
            </a:r>
          </a:p>
          <a:p>
            <a:endParaRPr lang="en-GB" dirty="0"/>
          </a:p>
          <a:p>
            <a:pPr marL="285750" indent="-285750">
              <a:buFont typeface="Arial" panose="020B0604020202020204" pitchFamily="34" charset="0"/>
              <a:buChar char="•"/>
            </a:pPr>
            <a:r>
              <a:rPr lang="en-GB" dirty="0" smtClean="0"/>
              <a:t>Observed versus Expected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Predicted E= Np</a:t>
            </a:r>
            <a:r>
              <a:rPr lang="en-GB" baseline="30000" dirty="0" smtClean="0"/>
              <a:t>7</a:t>
            </a:r>
            <a:r>
              <a:rPr lang="en-GB" dirty="0" smtClean="0"/>
              <a:t>  +/_ SD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Depends on percentage occurrence</a:t>
            </a:r>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r>
              <a:rPr lang="en-GB" dirty="0" smtClean="0"/>
              <a:t>30% R = 0 enclosed</a:t>
            </a:r>
          </a:p>
          <a:p>
            <a:pPr marL="742950" lvl="1" indent="-285750">
              <a:buFont typeface="Arial" panose="020B0604020202020204" pitchFamily="34" charset="0"/>
              <a:buChar char="•"/>
            </a:pPr>
            <a:r>
              <a:rPr lang="en-GB" dirty="0" smtClean="0"/>
              <a:t>50% R = 1</a:t>
            </a:r>
          </a:p>
          <a:p>
            <a:pPr marL="742950" lvl="1" indent="-285750">
              <a:buFont typeface="Arial" panose="020B0604020202020204" pitchFamily="34" charset="0"/>
              <a:buChar char="•"/>
            </a:pPr>
            <a:r>
              <a:rPr lang="en-GB" dirty="0" smtClean="0"/>
              <a:t>70% R = 8</a:t>
            </a:r>
          </a:p>
          <a:p>
            <a:pPr marL="742950" lvl="1" indent="-285750">
              <a:buFont typeface="Arial" panose="020B0604020202020204" pitchFamily="34" charset="0"/>
              <a:buChar char="•"/>
            </a:pPr>
            <a:r>
              <a:rPr lang="en-GB" dirty="0" smtClean="0"/>
              <a:t>90% R = 50</a:t>
            </a:r>
          </a:p>
          <a:p>
            <a:pPr marL="742950" lvl="1" indent="-285750">
              <a:buFont typeface="Arial" panose="020B0604020202020204" pitchFamily="34" charset="0"/>
              <a:buChar char="•"/>
            </a:pPr>
            <a:endParaRPr lang="en-GB" dirty="0"/>
          </a:p>
          <a:p>
            <a:pPr lvl="1"/>
            <a:r>
              <a:rPr lang="en-GB" i="1" dirty="0" smtClean="0"/>
              <a:t>Johnson, 1973</a:t>
            </a:r>
          </a:p>
          <a:p>
            <a:pPr marL="285750" indent="-285750">
              <a:buFont typeface="Arial" panose="020B0604020202020204" pitchFamily="34" charset="0"/>
              <a:buChar char="•"/>
            </a:pPr>
            <a:endParaRPr lang="en-GB" dirty="0"/>
          </a:p>
        </p:txBody>
      </p:sp>
      <p:pic>
        <p:nvPicPr>
          <p:cNvPr id="6" name="Picture 2" descr="http://stat.math.uregina.ca/~kozdron/Simulations/Percolation/percolate_a.jpg"/>
          <p:cNvPicPr>
            <a:picLocks noChangeAspect="1" noChangeArrowheads="1"/>
          </p:cNvPicPr>
          <p:nvPr/>
        </p:nvPicPr>
        <p:blipFill rotWithShape="1">
          <a:blip r:embed="rId3">
            <a:extLst>
              <a:ext uri="{28A0092B-C50C-407E-A947-70E740481C1C}">
                <a14:useLocalDpi xmlns:a14="http://schemas.microsoft.com/office/drawing/2010/main" val="0"/>
              </a:ext>
            </a:extLst>
          </a:blip>
          <a:srcRect r="57444" b="57667"/>
          <a:stretch/>
        </p:blipFill>
        <p:spPr bwMode="auto">
          <a:xfrm>
            <a:off x="5220072" y="3088594"/>
            <a:ext cx="3744416" cy="3213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22014" y="3598894"/>
            <a:ext cx="360040" cy="369332"/>
          </a:xfrm>
          <a:prstGeom prst="rect">
            <a:avLst/>
          </a:prstGeom>
          <a:noFill/>
        </p:spPr>
        <p:txBody>
          <a:bodyPr wrap="square" rtlCol="0">
            <a:spAutoFit/>
          </a:bodyPr>
          <a:lstStyle/>
          <a:p>
            <a:r>
              <a:rPr lang="en-GB" b="1" dirty="0" smtClean="0">
                <a:solidFill>
                  <a:schemeClr val="accent1">
                    <a:lumMod val="75000"/>
                  </a:schemeClr>
                </a:solidFill>
              </a:rPr>
              <a:t>X</a:t>
            </a:r>
            <a:endParaRPr lang="en-GB" b="1" dirty="0">
              <a:solidFill>
                <a:schemeClr val="accent1">
                  <a:lumMod val="75000"/>
                </a:schemeClr>
              </a:solidFill>
            </a:endParaRPr>
          </a:p>
        </p:txBody>
      </p:sp>
    </p:spTree>
    <p:extLst>
      <p:ext uri="{BB962C8B-B14F-4D97-AF65-F5344CB8AC3E}">
        <p14:creationId xmlns:p14="http://schemas.microsoft.com/office/powerpoint/2010/main" val="18783090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DISTRIBUTION</a:t>
            </a:r>
            <a:endParaRPr lang="en-GB" sz="3200" b="1" dirty="0">
              <a:solidFill>
                <a:srgbClr val="0000FF"/>
              </a:solidFill>
            </a:endParaRPr>
          </a:p>
        </p:txBody>
      </p:sp>
      <p:pic>
        <p:nvPicPr>
          <p:cNvPr id="1026" name="Picture 2" descr="http://stat.math.uregina.ca/~kozdron/Simulations/Percolation/percolate_a.jpg"/>
          <p:cNvPicPr>
            <a:picLocks noChangeAspect="1" noChangeArrowheads="1"/>
          </p:cNvPicPr>
          <p:nvPr/>
        </p:nvPicPr>
        <p:blipFill rotWithShape="1">
          <a:blip r:embed="rId3">
            <a:extLst>
              <a:ext uri="{28A0092B-C50C-407E-A947-70E740481C1C}">
                <a14:useLocalDpi xmlns:a14="http://schemas.microsoft.com/office/drawing/2010/main" val="0"/>
              </a:ext>
            </a:extLst>
          </a:blip>
          <a:srcRect r="57444" b="57667"/>
          <a:stretch/>
        </p:blipFill>
        <p:spPr bwMode="auto">
          <a:xfrm>
            <a:off x="5220072" y="3088594"/>
            <a:ext cx="3744416" cy="3213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1573" y="806463"/>
            <a:ext cx="6192688" cy="5447645"/>
          </a:xfrm>
          <a:prstGeom prst="rect">
            <a:avLst/>
          </a:prstGeom>
          <a:noFill/>
        </p:spPr>
        <p:txBody>
          <a:bodyPr wrap="square" rtlCol="0">
            <a:spAutoFit/>
          </a:bodyPr>
          <a:lstStyle/>
          <a:p>
            <a:r>
              <a:rPr lang="en-GB" sz="2400" b="1" dirty="0" smtClean="0"/>
              <a:t>Runs Test</a:t>
            </a:r>
          </a:p>
          <a:p>
            <a:endParaRPr lang="en-GB" dirty="0"/>
          </a:p>
          <a:p>
            <a:pPr marL="285750" indent="-285750">
              <a:buFont typeface="Arial" panose="020B0604020202020204" pitchFamily="34" charset="0"/>
              <a:buChar char="•"/>
            </a:pPr>
            <a:r>
              <a:rPr lang="en-GB" u="sng" dirty="0" smtClean="0"/>
              <a:t>RRRR</a:t>
            </a:r>
            <a:r>
              <a:rPr lang="en-GB" dirty="0" smtClean="0"/>
              <a:t> </a:t>
            </a:r>
            <a:r>
              <a:rPr lang="en-GB" u="sng" dirty="0" smtClean="0"/>
              <a:t>W</a:t>
            </a:r>
            <a:r>
              <a:rPr lang="en-GB" dirty="0" smtClean="0"/>
              <a:t> </a:t>
            </a:r>
            <a:r>
              <a:rPr lang="en-GB" u="sng" dirty="0" smtClean="0"/>
              <a:t>RRR</a:t>
            </a:r>
            <a:r>
              <a:rPr lang="en-GB" dirty="0" smtClean="0"/>
              <a:t> </a:t>
            </a:r>
            <a:r>
              <a:rPr lang="en-GB" u="sng" dirty="0" smtClean="0"/>
              <a:t>WWWW</a:t>
            </a:r>
            <a:r>
              <a:rPr lang="en-GB" dirty="0" smtClean="0"/>
              <a:t> </a:t>
            </a:r>
            <a:r>
              <a:rPr lang="en-GB" u="sng" dirty="0" smtClean="0"/>
              <a:t>R</a:t>
            </a:r>
            <a:r>
              <a:rPr lang="en-GB" dirty="0" smtClean="0"/>
              <a:t> </a:t>
            </a:r>
            <a:r>
              <a:rPr lang="en-GB" u="sng" dirty="0" smtClean="0"/>
              <a:t>WW</a:t>
            </a:r>
            <a:r>
              <a:rPr lang="en-GB" dirty="0" smtClean="0"/>
              <a:t>		r = 6</a:t>
            </a:r>
          </a:p>
          <a:p>
            <a:pPr marL="285750" indent="-285750">
              <a:buFont typeface="Arial" panose="020B0604020202020204" pitchFamily="34" charset="0"/>
              <a:buChar char="•"/>
            </a:pP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r = 15</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N = 15,   n1 R = 8,    n2 W = 7</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smtClean="0"/>
              <a:t>Exp</a:t>
            </a:r>
            <a:r>
              <a:rPr lang="en-GB" dirty="0" smtClean="0"/>
              <a:t> F = [2 x (n1 x n2 / n1 + n2)] -1	= 6.5</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 = (F - </a:t>
            </a:r>
            <a:r>
              <a:rPr lang="en-GB" dirty="0" err="1" smtClean="0"/>
              <a:t>Exp</a:t>
            </a:r>
            <a:r>
              <a:rPr lang="en-GB" dirty="0" smtClean="0"/>
              <a:t> F) / SD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Distribution IS Random</a:t>
            </a:r>
          </a:p>
          <a:p>
            <a:pPr marL="285750" indent="-285750">
              <a:buFont typeface="Arial" panose="020B0604020202020204" pitchFamily="34" charset="0"/>
              <a:buChar char="•"/>
            </a:pPr>
            <a:r>
              <a:rPr lang="en-GB" dirty="0" smtClean="0"/>
              <a:t>Distribution IS NOT Random</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Predict Runs   </a:t>
            </a:r>
            <a:r>
              <a:rPr lang="en-GB" dirty="0" err="1" smtClean="0"/>
              <a:t>eg</a:t>
            </a:r>
            <a:r>
              <a:rPr lang="en-GB" dirty="0" smtClean="0"/>
              <a:t> 100 cells 60% R = 47 +/-5 runs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r>
              <a:rPr lang="en-GB" i="1" dirty="0" err="1" smtClean="0"/>
              <a:t>Sokal</a:t>
            </a:r>
            <a:r>
              <a:rPr lang="en-GB" i="1" dirty="0" smtClean="0"/>
              <a:t> &amp; </a:t>
            </a:r>
            <a:r>
              <a:rPr lang="en-GB" i="1" dirty="0" err="1" smtClean="0"/>
              <a:t>Rohlf</a:t>
            </a:r>
            <a:r>
              <a:rPr lang="en-GB" i="1" dirty="0" smtClean="0"/>
              <a:t>, 1973</a:t>
            </a:r>
            <a:endParaRPr lang="en-GB" i="1" dirty="0"/>
          </a:p>
        </p:txBody>
      </p:sp>
      <p:cxnSp>
        <p:nvCxnSpPr>
          <p:cNvPr id="5" name="Straight Connector 4"/>
          <p:cNvCxnSpPr/>
          <p:nvPr/>
        </p:nvCxnSpPr>
        <p:spPr>
          <a:xfrm>
            <a:off x="4788024" y="4005064"/>
            <a:ext cx="4824536"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39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DISTRIBUTION</a:t>
            </a:r>
            <a:endParaRPr lang="en-GB" sz="3200" b="1" dirty="0">
              <a:solidFill>
                <a:srgbClr val="0000FF"/>
              </a:solidFill>
            </a:endParaRPr>
          </a:p>
        </p:txBody>
      </p:sp>
      <p:pic>
        <p:nvPicPr>
          <p:cNvPr id="1026" name="Picture 2" descr="http://stat.math.uregina.ca/~kozdron/Simulations/Percolation/percolate_a.jpg"/>
          <p:cNvPicPr>
            <a:picLocks noChangeAspect="1" noChangeArrowheads="1"/>
          </p:cNvPicPr>
          <p:nvPr/>
        </p:nvPicPr>
        <p:blipFill rotWithShape="1">
          <a:blip r:embed="rId3">
            <a:extLst>
              <a:ext uri="{28A0092B-C50C-407E-A947-70E740481C1C}">
                <a14:useLocalDpi xmlns:a14="http://schemas.microsoft.com/office/drawing/2010/main" val="0"/>
              </a:ext>
            </a:extLst>
          </a:blip>
          <a:srcRect r="57444" b="57667"/>
          <a:stretch/>
        </p:blipFill>
        <p:spPr bwMode="auto">
          <a:xfrm>
            <a:off x="5220072" y="3088594"/>
            <a:ext cx="3744416" cy="3213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1572" y="773415"/>
            <a:ext cx="8508900" cy="2123658"/>
          </a:xfrm>
          <a:prstGeom prst="rect">
            <a:avLst/>
          </a:prstGeom>
          <a:noFill/>
        </p:spPr>
        <p:txBody>
          <a:bodyPr wrap="square" rtlCol="0">
            <a:spAutoFit/>
          </a:bodyPr>
          <a:lstStyle/>
          <a:p>
            <a:r>
              <a:rPr lang="en-GB" sz="2400" b="1" dirty="0" smtClean="0"/>
              <a:t>Run Lengths (Clumps)                                                      </a:t>
            </a:r>
            <a:r>
              <a:rPr lang="en-GB" i="1" dirty="0" smtClean="0"/>
              <a:t>Roach, 1968</a:t>
            </a:r>
            <a:endParaRPr lang="en-GB" sz="2400" i="1" dirty="0" smtClean="0"/>
          </a:p>
          <a:p>
            <a:endParaRPr lang="en-GB" dirty="0"/>
          </a:p>
          <a:p>
            <a:pPr marL="285750" indent="-285750">
              <a:buFont typeface="Arial" panose="020B0604020202020204" pitchFamily="34" charset="0"/>
              <a:buChar char="•"/>
            </a:pPr>
            <a:r>
              <a:rPr lang="en-GB" u="sng" dirty="0" smtClean="0"/>
              <a:t>RRRR</a:t>
            </a:r>
            <a:r>
              <a:rPr lang="en-GB" dirty="0" smtClean="0"/>
              <a:t> </a:t>
            </a:r>
            <a:r>
              <a:rPr lang="en-GB" u="sng" dirty="0" smtClean="0"/>
              <a:t>W</a:t>
            </a:r>
            <a:r>
              <a:rPr lang="en-GB" dirty="0" smtClean="0"/>
              <a:t> </a:t>
            </a:r>
            <a:r>
              <a:rPr lang="en-GB" u="sng" dirty="0" smtClean="0"/>
              <a:t>RRR</a:t>
            </a:r>
            <a:r>
              <a:rPr lang="en-GB" dirty="0" smtClean="0"/>
              <a:t> </a:t>
            </a:r>
            <a:r>
              <a:rPr lang="en-GB" u="sng" dirty="0" smtClean="0"/>
              <a:t>WWWW</a:t>
            </a:r>
            <a:r>
              <a:rPr lang="en-GB" dirty="0" smtClean="0"/>
              <a:t> </a:t>
            </a:r>
            <a:r>
              <a:rPr lang="en-GB" u="sng" dirty="0" smtClean="0"/>
              <a:t>R</a:t>
            </a:r>
            <a:r>
              <a:rPr lang="en-GB" dirty="0" smtClean="0"/>
              <a:t> </a:t>
            </a:r>
            <a:r>
              <a:rPr lang="en-GB" u="sng" dirty="0" smtClean="0"/>
              <a:t>WW</a:t>
            </a:r>
            <a:r>
              <a:rPr lang="en-GB" dirty="0" smtClean="0"/>
              <a:t>		</a:t>
            </a:r>
            <a:r>
              <a:rPr lang="en-GB" dirty="0" err="1" smtClean="0"/>
              <a:t>Avlength</a:t>
            </a:r>
            <a:r>
              <a:rPr lang="en-GB" dirty="0" smtClean="0"/>
              <a:t> R = 2.66</a:t>
            </a:r>
          </a:p>
          <a:p>
            <a:pPr marL="285750" indent="-285750">
              <a:buFont typeface="Arial" panose="020B0604020202020204" pitchFamily="34" charset="0"/>
              <a:buChar char="•"/>
            </a:pP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u="sng" dirty="0" smtClean="0"/>
              <a:t>W</a:t>
            </a:r>
            <a:r>
              <a:rPr lang="en-GB" dirty="0" smtClean="0"/>
              <a:t> </a:t>
            </a:r>
            <a:r>
              <a:rPr lang="en-GB" u="sng" dirty="0" smtClean="0"/>
              <a:t>R</a:t>
            </a:r>
            <a:r>
              <a:rPr lang="en-GB" dirty="0" smtClean="0"/>
              <a:t>		</a:t>
            </a:r>
            <a:r>
              <a:rPr lang="en-GB" dirty="0" err="1" smtClean="0"/>
              <a:t>Avlength</a:t>
            </a:r>
            <a:r>
              <a:rPr lang="en-GB" dirty="0" smtClean="0"/>
              <a:t> R = 1.00</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Predict expected run lengths	</a:t>
            </a:r>
            <a:r>
              <a:rPr lang="en-GB" dirty="0" err="1" smtClean="0"/>
              <a:t>Cl</a:t>
            </a:r>
            <a:r>
              <a:rPr lang="en-GB" sz="1200" dirty="0" err="1" smtClean="0"/>
              <a:t>R</a:t>
            </a:r>
            <a:r>
              <a:rPr lang="en-GB" dirty="0" smtClean="0"/>
              <a:t>= N</a:t>
            </a:r>
            <a:r>
              <a:rPr lang="en-GB" baseline="-25000" dirty="0"/>
              <a:t>R</a:t>
            </a:r>
            <a:r>
              <a:rPr lang="en-GB" dirty="0" smtClean="0"/>
              <a:t> + P</a:t>
            </a:r>
            <a:r>
              <a:rPr lang="en-GB" sz="1100" dirty="0" smtClean="0"/>
              <a:t>RL</a:t>
            </a:r>
            <a:r>
              <a:rPr lang="en-GB" sz="1100" baseline="30000" dirty="0" smtClean="0"/>
              <a:t>R-1</a:t>
            </a:r>
            <a:r>
              <a:rPr lang="en-GB" sz="1100" dirty="0" smtClean="0"/>
              <a:t> </a:t>
            </a:r>
            <a:r>
              <a:rPr lang="en-GB" dirty="0" smtClean="0"/>
              <a:t>x (1-P</a:t>
            </a:r>
            <a:r>
              <a:rPr lang="en-GB" baseline="-25000" dirty="0"/>
              <a:t>R</a:t>
            </a:r>
            <a:r>
              <a:rPr lang="en-GB" dirty="0" smtClean="0"/>
              <a:t>)</a:t>
            </a:r>
            <a:r>
              <a:rPr lang="en-GB" baseline="30000" dirty="0" smtClean="0"/>
              <a:t>2</a:t>
            </a:r>
          </a:p>
          <a:p>
            <a:r>
              <a:rPr lang="en-GB" dirty="0" smtClean="0"/>
              <a:t>      for a random distribution		</a:t>
            </a:r>
            <a:r>
              <a:rPr lang="en-GB" dirty="0" err="1" smtClean="0"/>
              <a:t>Cl</a:t>
            </a:r>
            <a:r>
              <a:rPr lang="en-GB" sz="1200" dirty="0" err="1" smtClean="0"/>
              <a:t>W</a:t>
            </a:r>
            <a:r>
              <a:rPr lang="en-GB" dirty="0" smtClean="0"/>
              <a:t>=N</a:t>
            </a:r>
            <a:r>
              <a:rPr lang="en-GB" baseline="-25000" dirty="0" smtClean="0"/>
              <a:t>R</a:t>
            </a:r>
            <a:r>
              <a:rPr lang="en-GB" dirty="0" smtClean="0"/>
              <a:t> x P</a:t>
            </a:r>
            <a:r>
              <a:rPr lang="en-GB" baseline="-25000" dirty="0" smtClean="0"/>
              <a:t>R</a:t>
            </a:r>
            <a:r>
              <a:rPr lang="en-GB" dirty="0" smtClean="0"/>
              <a:t> x (1=P</a:t>
            </a:r>
            <a:r>
              <a:rPr lang="en-GB" baseline="-25000" dirty="0" smtClean="0"/>
              <a:t>R</a:t>
            </a:r>
            <a:r>
              <a:rPr lang="en-GB" dirty="0" smtClean="0"/>
              <a:t>)</a:t>
            </a:r>
            <a:r>
              <a:rPr lang="en-GB" baseline="30000" dirty="0" smtClean="0"/>
              <a:t>LW</a:t>
            </a:r>
          </a:p>
        </p:txBody>
      </p:sp>
      <p:grpSp>
        <p:nvGrpSpPr>
          <p:cNvPr id="15" name="Group 14"/>
          <p:cNvGrpSpPr/>
          <p:nvPr/>
        </p:nvGrpSpPr>
        <p:grpSpPr>
          <a:xfrm>
            <a:off x="-36512" y="3856035"/>
            <a:ext cx="4572508" cy="2907225"/>
            <a:chOff x="-36512" y="3856035"/>
            <a:chExt cx="4572508" cy="2907225"/>
          </a:xfrm>
        </p:grpSpPr>
        <p:cxnSp>
          <p:nvCxnSpPr>
            <p:cNvPr id="5" name="Straight Connector 4"/>
            <p:cNvCxnSpPr/>
            <p:nvPr/>
          </p:nvCxnSpPr>
          <p:spPr>
            <a:xfrm>
              <a:off x="539552" y="4005064"/>
              <a:ext cx="0" cy="20882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9552" y="6093296"/>
              <a:ext cx="38884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1540" y="6116929"/>
              <a:ext cx="4104456" cy="646331"/>
            </a:xfrm>
            <a:prstGeom prst="rect">
              <a:avLst/>
            </a:prstGeom>
            <a:noFill/>
          </p:spPr>
          <p:txBody>
            <a:bodyPr wrap="square" rtlCol="0">
              <a:spAutoFit/>
            </a:bodyPr>
            <a:lstStyle/>
            <a:p>
              <a:r>
                <a:rPr lang="en-GB" dirty="0" smtClean="0"/>
                <a:t>0    1    2    3    4    5    6    7    8   9 ….</a:t>
              </a:r>
            </a:p>
            <a:p>
              <a:r>
                <a:rPr lang="en-GB" dirty="0"/>
                <a:t> </a:t>
              </a:r>
              <a:r>
                <a:rPr lang="en-GB" dirty="0" smtClean="0"/>
                <a:t>                          Run Lengths</a:t>
              </a:r>
              <a:endParaRPr lang="en-GB" dirty="0"/>
            </a:p>
          </p:txBody>
        </p:sp>
        <p:sp>
          <p:nvSpPr>
            <p:cNvPr id="9" name="TextBox 8"/>
            <p:cNvSpPr txBox="1"/>
            <p:nvPr/>
          </p:nvSpPr>
          <p:spPr>
            <a:xfrm>
              <a:off x="-36512" y="3856035"/>
              <a:ext cx="755576" cy="2308324"/>
            </a:xfrm>
            <a:prstGeom prst="rect">
              <a:avLst/>
            </a:prstGeom>
            <a:noFill/>
          </p:spPr>
          <p:txBody>
            <a:bodyPr wrap="square" rtlCol="0">
              <a:spAutoFit/>
            </a:bodyPr>
            <a:lstStyle/>
            <a:p>
              <a:r>
                <a:rPr lang="en-GB" dirty="0" smtClean="0"/>
                <a:t>100</a:t>
              </a:r>
            </a:p>
            <a:p>
              <a:endParaRPr lang="en-GB" dirty="0"/>
            </a:p>
            <a:p>
              <a:r>
                <a:rPr lang="en-GB" dirty="0" err="1" smtClean="0"/>
                <a:t>Freq</a:t>
              </a:r>
              <a:endParaRPr lang="en-GB" dirty="0" smtClean="0"/>
            </a:p>
            <a:p>
              <a:r>
                <a:rPr lang="en-GB" dirty="0" smtClean="0"/>
                <a:t>%</a:t>
              </a:r>
            </a:p>
            <a:p>
              <a:r>
                <a:rPr lang="en-GB" dirty="0"/>
                <a:t> </a:t>
              </a:r>
              <a:r>
                <a:rPr lang="en-GB" dirty="0" smtClean="0"/>
                <a:t> 50</a:t>
              </a:r>
            </a:p>
            <a:p>
              <a:endParaRPr lang="en-GB" dirty="0"/>
            </a:p>
            <a:p>
              <a:endParaRPr lang="en-GB" dirty="0" smtClean="0"/>
            </a:p>
            <a:p>
              <a:r>
                <a:rPr lang="en-GB" dirty="0"/>
                <a:t> </a:t>
              </a:r>
              <a:r>
                <a:rPr lang="en-GB" dirty="0" smtClean="0"/>
                <a:t>   0</a:t>
              </a:r>
              <a:endParaRPr lang="en-GB" dirty="0"/>
            </a:p>
          </p:txBody>
        </p:sp>
        <p:sp>
          <p:nvSpPr>
            <p:cNvPr id="11" name="Freeform 10"/>
            <p:cNvSpPr/>
            <p:nvPr/>
          </p:nvSpPr>
          <p:spPr>
            <a:xfrm>
              <a:off x="701466" y="4008474"/>
              <a:ext cx="999743" cy="2001677"/>
            </a:xfrm>
            <a:custGeom>
              <a:avLst/>
              <a:gdLst>
                <a:gd name="connsiteX0" fmla="*/ 283 w 999743"/>
                <a:gd name="connsiteY0" fmla="*/ 0 h 2001677"/>
                <a:gd name="connsiteX1" fmla="*/ 32181 w 999743"/>
                <a:gd name="connsiteY1" fmla="*/ 563526 h 2001677"/>
                <a:gd name="connsiteX2" fmla="*/ 202301 w 999743"/>
                <a:gd name="connsiteY2" fmla="*/ 1403498 h 2001677"/>
                <a:gd name="connsiteX3" fmla="*/ 627604 w 999743"/>
                <a:gd name="connsiteY3" fmla="*/ 1924493 h 2001677"/>
                <a:gd name="connsiteX4" fmla="*/ 999743 w 999743"/>
                <a:gd name="connsiteY4" fmla="*/ 1998921 h 2001677"/>
                <a:gd name="connsiteX5" fmla="*/ 999743 w 999743"/>
                <a:gd name="connsiteY5" fmla="*/ 1998921 h 200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743" h="2001677">
                  <a:moveTo>
                    <a:pt x="283" y="0"/>
                  </a:moveTo>
                  <a:cubicBezTo>
                    <a:pt x="-603" y="164805"/>
                    <a:pt x="-1489" y="329610"/>
                    <a:pt x="32181" y="563526"/>
                  </a:cubicBezTo>
                  <a:cubicBezTo>
                    <a:pt x="65851" y="797442"/>
                    <a:pt x="103064" y="1176670"/>
                    <a:pt x="202301" y="1403498"/>
                  </a:cubicBezTo>
                  <a:cubicBezTo>
                    <a:pt x="301538" y="1630326"/>
                    <a:pt x="494697" y="1825256"/>
                    <a:pt x="627604" y="1924493"/>
                  </a:cubicBezTo>
                  <a:cubicBezTo>
                    <a:pt x="760511" y="2023730"/>
                    <a:pt x="999743" y="1998921"/>
                    <a:pt x="999743" y="1998921"/>
                  </a:cubicBezTo>
                  <a:lnTo>
                    <a:pt x="999743" y="199892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691116" y="5050465"/>
              <a:ext cx="2456121" cy="956930"/>
            </a:xfrm>
            <a:custGeom>
              <a:avLst/>
              <a:gdLst>
                <a:gd name="connsiteX0" fmla="*/ 0 w 2456121"/>
                <a:gd name="connsiteY0" fmla="*/ 0 h 956930"/>
                <a:gd name="connsiteX1" fmla="*/ 116958 w 2456121"/>
                <a:gd name="connsiteY1" fmla="*/ 297712 h 956930"/>
                <a:gd name="connsiteX2" fmla="*/ 425303 w 2456121"/>
                <a:gd name="connsiteY2" fmla="*/ 616688 h 956930"/>
                <a:gd name="connsiteX3" fmla="*/ 1031358 w 2456121"/>
                <a:gd name="connsiteY3" fmla="*/ 871870 h 956930"/>
                <a:gd name="connsiteX4" fmla="*/ 2115879 w 2456121"/>
                <a:gd name="connsiteY4" fmla="*/ 925033 h 956930"/>
                <a:gd name="connsiteX5" fmla="*/ 2456121 w 2456121"/>
                <a:gd name="connsiteY5" fmla="*/ 956930 h 956930"/>
                <a:gd name="connsiteX6" fmla="*/ 2456121 w 2456121"/>
                <a:gd name="connsiteY6" fmla="*/ 956930 h 9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121" h="956930">
                  <a:moveTo>
                    <a:pt x="0" y="0"/>
                  </a:moveTo>
                  <a:cubicBezTo>
                    <a:pt x="23037" y="97465"/>
                    <a:pt x="46074" y="194931"/>
                    <a:pt x="116958" y="297712"/>
                  </a:cubicBezTo>
                  <a:cubicBezTo>
                    <a:pt x="187842" y="400493"/>
                    <a:pt x="272903" y="520995"/>
                    <a:pt x="425303" y="616688"/>
                  </a:cubicBezTo>
                  <a:cubicBezTo>
                    <a:pt x="577703" y="712381"/>
                    <a:pt x="749595" y="820479"/>
                    <a:pt x="1031358" y="871870"/>
                  </a:cubicBezTo>
                  <a:cubicBezTo>
                    <a:pt x="1313121" y="923261"/>
                    <a:pt x="1878419" y="910856"/>
                    <a:pt x="2115879" y="925033"/>
                  </a:cubicBezTo>
                  <a:cubicBezTo>
                    <a:pt x="2353339" y="939210"/>
                    <a:pt x="2456121" y="956930"/>
                    <a:pt x="2456121" y="956930"/>
                  </a:cubicBezTo>
                  <a:lnTo>
                    <a:pt x="2456121" y="95693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843807" y="5661248"/>
              <a:ext cx="936105" cy="369332"/>
            </a:xfrm>
            <a:prstGeom prst="rect">
              <a:avLst/>
            </a:prstGeom>
            <a:noFill/>
          </p:spPr>
          <p:txBody>
            <a:bodyPr wrap="square" rtlCol="0">
              <a:spAutoFit/>
            </a:bodyPr>
            <a:lstStyle/>
            <a:p>
              <a:r>
                <a:rPr lang="en-GB" dirty="0" smtClean="0"/>
                <a:t>50% R</a:t>
              </a:r>
              <a:endParaRPr lang="en-GB" dirty="0"/>
            </a:p>
          </p:txBody>
        </p:sp>
        <p:sp>
          <p:nvSpPr>
            <p:cNvPr id="14" name="TextBox 13"/>
            <p:cNvSpPr txBox="1"/>
            <p:nvPr/>
          </p:nvSpPr>
          <p:spPr>
            <a:xfrm>
              <a:off x="827584" y="4008474"/>
              <a:ext cx="873625" cy="369332"/>
            </a:xfrm>
            <a:prstGeom prst="rect">
              <a:avLst/>
            </a:prstGeom>
            <a:noFill/>
          </p:spPr>
          <p:txBody>
            <a:bodyPr wrap="square" rtlCol="0">
              <a:spAutoFit/>
            </a:bodyPr>
            <a:lstStyle/>
            <a:p>
              <a:r>
                <a:rPr lang="en-GB" dirty="0" smtClean="0"/>
                <a:t>10% R</a:t>
              </a:r>
              <a:endParaRPr lang="en-GB" dirty="0"/>
            </a:p>
          </p:txBody>
        </p:sp>
      </p:grpSp>
      <p:cxnSp>
        <p:nvCxnSpPr>
          <p:cNvPr id="17" name="Straight Connector 16"/>
          <p:cNvCxnSpPr/>
          <p:nvPr/>
        </p:nvCxnSpPr>
        <p:spPr>
          <a:xfrm>
            <a:off x="4788024" y="4005064"/>
            <a:ext cx="4824536"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60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DISTRIBUTION</a:t>
            </a:r>
            <a:endParaRPr lang="en-GB" sz="3200" b="1" dirty="0">
              <a:solidFill>
                <a:srgbClr val="0000FF"/>
              </a:solidFill>
            </a:endParaRPr>
          </a:p>
        </p:txBody>
      </p:sp>
      <p:pic>
        <p:nvPicPr>
          <p:cNvPr id="1026" name="Picture 2" descr="http://stat.math.uregina.ca/~kozdron/Simulations/Percolation/percolate_a.jpg"/>
          <p:cNvPicPr>
            <a:picLocks noChangeAspect="1" noChangeArrowheads="1"/>
          </p:cNvPicPr>
          <p:nvPr/>
        </p:nvPicPr>
        <p:blipFill rotWithShape="1">
          <a:blip r:embed="rId3">
            <a:extLst>
              <a:ext uri="{28A0092B-C50C-407E-A947-70E740481C1C}">
                <a14:useLocalDpi xmlns:a14="http://schemas.microsoft.com/office/drawing/2010/main" val="0"/>
              </a:ext>
            </a:extLst>
          </a:blip>
          <a:srcRect r="57444" b="57667"/>
          <a:stretch/>
        </p:blipFill>
        <p:spPr bwMode="auto">
          <a:xfrm>
            <a:off x="5220072" y="3088594"/>
            <a:ext cx="3744416" cy="3213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1572" y="773415"/>
            <a:ext cx="8508900" cy="4616648"/>
          </a:xfrm>
          <a:prstGeom prst="rect">
            <a:avLst/>
          </a:prstGeom>
          <a:noFill/>
        </p:spPr>
        <p:txBody>
          <a:bodyPr wrap="square" rtlCol="0">
            <a:spAutoFit/>
          </a:bodyPr>
          <a:lstStyle/>
          <a:p>
            <a:r>
              <a:rPr lang="en-GB" sz="2400" b="1" dirty="0" smtClean="0"/>
              <a:t>Contiguity                                      </a:t>
            </a:r>
            <a:r>
              <a:rPr lang="en-GB" sz="1600" i="1" dirty="0" smtClean="0"/>
              <a:t>Underwood, 1970      </a:t>
            </a:r>
            <a:r>
              <a:rPr lang="en-GB" sz="1600" i="1" dirty="0" err="1" smtClean="0"/>
              <a:t>Gurland</a:t>
            </a:r>
            <a:r>
              <a:rPr lang="en-GB" sz="1600" i="1" dirty="0" smtClean="0"/>
              <a:t>, 1975     James, 1980</a:t>
            </a:r>
          </a:p>
          <a:p>
            <a:endParaRPr lang="en-GB" dirty="0"/>
          </a:p>
          <a:p>
            <a:pPr marL="285750" indent="-285750">
              <a:buFont typeface="Arial" panose="020B0604020202020204" pitchFamily="34" charset="0"/>
              <a:buChar char="•"/>
            </a:pPr>
            <a:r>
              <a:rPr lang="en-GB" dirty="0" smtClean="0"/>
              <a:t>Apply test line and look at intersections with boundaries</a:t>
            </a:r>
          </a:p>
          <a:p>
            <a:pPr marL="285750" indent="-285750">
              <a:buFont typeface="Arial" panose="020B0604020202020204" pitchFamily="34" charset="0"/>
              <a:buChar char="•"/>
            </a:pPr>
            <a:r>
              <a:rPr lang="en-GB" dirty="0" smtClean="0"/>
              <a:t>Need to know length of test line and	N</a:t>
            </a:r>
            <a:r>
              <a:rPr lang="en-GB" baseline="-25000" dirty="0" smtClean="0"/>
              <a:t>RR</a:t>
            </a:r>
            <a:r>
              <a:rPr lang="en-GB" dirty="0" smtClean="0"/>
              <a:t>	=	R_R</a:t>
            </a:r>
            <a:br>
              <a:rPr lang="en-GB" dirty="0" smtClean="0"/>
            </a:br>
            <a:r>
              <a:rPr lang="en-GB" dirty="0" smtClean="0"/>
              <a:t>   					N</a:t>
            </a:r>
            <a:r>
              <a:rPr lang="en-GB" baseline="-25000" dirty="0" smtClean="0"/>
              <a:t>WW</a:t>
            </a:r>
            <a:r>
              <a:rPr lang="en-GB" dirty="0" smtClean="0"/>
              <a:t>	=	W_W</a:t>
            </a:r>
            <a:br>
              <a:rPr lang="en-GB" dirty="0" smtClean="0"/>
            </a:br>
            <a:r>
              <a:rPr lang="en-GB" dirty="0" smtClean="0"/>
              <a:t>  					N</a:t>
            </a:r>
            <a:r>
              <a:rPr lang="en-GB" baseline="-25000" dirty="0" smtClean="0"/>
              <a:t>WR</a:t>
            </a:r>
            <a:r>
              <a:rPr lang="en-GB" dirty="0" smtClean="0"/>
              <a:t>	=	W_R_W</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Use stereological SV formulae modified for 2D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  L</a:t>
            </a:r>
            <a:r>
              <a:rPr lang="en-GB" baseline="-25000" dirty="0" smtClean="0"/>
              <a:t>A</a:t>
            </a:r>
            <a:r>
              <a:rPr lang="en-GB" dirty="0" smtClean="0"/>
              <a:t> = </a:t>
            </a:r>
            <a:r>
              <a:rPr lang="el-GR" dirty="0" smtClean="0"/>
              <a:t>π</a:t>
            </a:r>
            <a:r>
              <a:rPr lang="en-GB" dirty="0" smtClean="0"/>
              <a:t>/2 x P</a:t>
            </a:r>
            <a:r>
              <a:rPr lang="en-GB" baseline="-25000" dirty="0" smtClean="0"/>
              <a:t>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Estimate Interface lengths for 	LA</a:t>
            </a:r>
            <a:r>
              <a:rPr lang="en-GB" baseline="-25000" dirty="0" smtClean="0"/>
              <a:t>RR</a:t>
            </a:r>
            <a:r>
              <a:rPr lang="en-GB" dirty="0" smtClean="0"/>
              <a:t/>
            </a:r>
            <a:br>
              <a:rPr lang="en-GB" dirty="0" smtClean="0"/>
            </a:br>
            <a:r>
              <a:rPr lang="en-GB" dirty="0" smtClean="0"/>
              <a:t>  				LA</a:t>
            </a:r>
            <a:r>
              <a:rPr lang="en-GB" baseline="-25000" dirty="0" smtClean="0"/>
              <a:t>WW</a:t>
            </a:r>
            <a:r>
              <a:rPr lang="en-GB" dirty="0" smtClean="0"/>
              <a:t/>
            </a:r>
            <a:br>
              <a:rPr lang="en-GB" dirty="0" smtClean="0"/>
            </a:br>
            <a:r>
              <a:rPr lang="en-GB" dirty="0" smtClean="0"/>
              <a:t>  				LA</a:t>
            </a:r>
            <a:r>
              <a:rPr lang="en-GB" baseline="-25000" dirty="0" smtClean="0"/>
              <a:t>WR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b="1" dirty="0" smtClean="0"/>
              <a:t>Index of Contiguity       </a:t>
            </a:r>
            <a:r>
              <a:rPr lang="en-GB" dirty="0" smtClean="0"/>
              <a:t>C</a:t>
            </a:r>
            <a:r>
              <a:rPr lang="en-GB" baseline="-25000" dirty="0" smtClean="0"/>
              <a:t>RR</a:t>
            </a:r>
            <a:r>
              <a:rPr lang="en-GB" dirty="0" smtClean="0"/>
              <a:t> = L</a:t>
            </a:r>
            <a:r>
              <a:rPr lang="en-GB" sz="1400" dirty="0" smtClean="0"/>
              <a:t>A</a:t>
            </a:r>
            <a:r>
              <a:rPr lang="en-GB" baseline="-25000" dirty="0" smtClean="0"/>
              <a:t>RR</a:t>
            </a:r>
            <a:r>
              <a:rPr lang="en-GB" dirty="0" smtClean="0"/>
              <a:t>/(L</a:t>
            </a:r>
            <a:r>
              <a:rPr lang="en-GB" sz="1400" dirty="0" smtClean="0"/>
              <a:t>A</a:t>
            </a:r>
            <a:r>
              <a:rPr lang="en-GB" baseline="-25000" dirty="0" smtClean="0"/>
              <a:t>RR</a:t>
            </a:r>
            <a:r>
              <a:rPr lang="en-GB" dirty="0" smtClean="0"/>
              <a:t> + L</a:t>
            </a:r>
            <a:r>
              <a:rPr lang="en-GB" sz="1400" dirty="0" smtClean="0"/>
              <a:t>A</a:t>
            </a:r>
            <a:r>
              <a:rPr lang="en-GB" baseline="-25000" dirty="0" smtClean="0"/>
              <a:t>WR</a:t>
            </a:r>
            <a:r>
              <a:rPr lang="en-GB" dirty="0" smtClean="0"/>
              <a:t>)</a:t>
            </a:r>
          </a:p>
        </p:txBody>
      </p:sp>
      <p:cxnSp>
        <p:nvCxnSpPr>
          <p:cNvPr id="6" name="Straight Connector 5"/>
          <p:cNvCxnSpPr/>
          <p:nvPr/>
        </p:nvCxnSpPr>
        <p:spPr>
          <a:xfrm>
            <a:off x="4860032" y="3212976"/>
            <a:ext cx="4536504" cy="2664296"/>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9855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ata\anatpostgrad\ACA4\umax102.tif"/>
          <p:cNvPicPr>
            <a:picLocks noChangeAspect="1" noChangeArrowheads="1"/>
          </p:cNvPicPr>
          <p:nvPr/>
        </p:nvPicPr>
        <p:blipFill rotWithShape="1">
          <a:blip r:embed="rId3">
            <a:extLst>
              <a:ext uri="{28A0092B-C50C-407E-A947-70E740481C1C}">
                <a14:useLocalDpi xmlns:a14="http://schemas.microsoft.com/office/drawing/2010/main" val="0"/>
              </a:ext>
            </a:extLst>
          </a:blip>
          <a:srcRect l="11013" r="3854" b="11427"/>
          <a:stretch/>
        </p:blipFill>
        <p:spPr bwMode="auto">
          <a:xfrm>
            <a:off x="5749216" y="116632"/>
            <a:ext cx="3287280" cy="22587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anatpostgrad\ACA4\umax10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7505" y="116632"/>
            <a:ext cx="2376264" cy="3684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data\anatpostgrad\ACA4\umax10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789694" y="2492896"/>
            <a:ext cx="3246801" cy="20882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data\anatpostgrad\ACA4\umax110.tif"/>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1000"/>
                    </a14:imgEffect>
                    <a14:imgEffect>
                      <a14:brightnessContrast bright="27000" contrast="30000"/>
                    </a14:imgEffect>
                  </a14:imgLayer>
                </a14:imgProps>
              </a:ext>
              <a:ext uri="{28A0092B-C50C-407E-A947-70E740481C1C}">
                <a14:useLocalDpi xmlns:a14="http://schemas.microsoft.com/office/drawing/2010/main" val="0"/>
              </a:ext>
            </a:extLst>
          </a:blip>
          <a:srcRect/>
          <a:stretch>
            <a:fillRect/>
          </a:stretch>
        </p:blipFill>
        <p:spPr bwMode="auto">
          <a:xfrm>
            <a:off x="107504" y="3886984"/>
            <a:ext cx="4392488" cy="29263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data\anatpostgrad\ACA4\umax98.tif"/>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7000"/>
                    </a14:imgEffect>
                  </a14:imgLayer>
                </a14:imgProps>
              </a:ext>
              <a:ext uri="{28A0092B-C50C-407E-A947-70E740481C1C}">
                <a14:useLocalDpi xmlns:a14="http://schemas.microsoft.com/office/drawing/2010/main" val="0"/>
              </a:ext>
            </a:extLst>
          </a:blip>
          <a:srcRect/>
          <a:stretch>
            <a:fillRect/>
          </a:stretch>
        </p:blipFill>
        <p:spPr bwMode="auto">
          <a:xfrm rot="10800000">
            <a:off x="5789693" y="4653135"/>
            <a:ext cx="324680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data\anatpostgrad\ACA4\umax99.tif"/>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20000"/>
                    </a14:imgEffect>
                    <a14:imgEffect>
                      <a14:brightnessContrast bright="45000" contrast="35000"/>
                    </a14:imgEffect>
                  </a14:imgLayer>
                </a14:imgProps>
              </a:ext>
              <a:ext uri="{28A0092B-C50C-407E-A947-70E740481C1C}">
                <a14:useLocalDpi xmlns:a14="http://schemas.microsoft.com/office/drawing/2010/main" val="0"/>
              </a:ext>
            </a:extLst>
          </a:blip>
          <a:srcRect l="13710" t="3075" r="22230" b="7407"/>
          <a:stretch/>
        </p:blipFill>
        <p:spPr bwMode="auto">
          <a:xfrm rot="10800000">
            <a:off x="2843808" y="829107"/>
            <a:ext cx="2296254" cy="2088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3808" y="2917339"/>
            <a:ext cx="2664296" cy="707886"/>
          </a:xfrm>
          <a:prstGeom prst="rect">
            <a:avLst/>
          </a:prstGeom>
          <a:solidFill>
            <a:schemeClr val="accent1">
              <a:lumMod val="40000"/>
              <a:lumOff val="60000"/>
            </a:schemeClr>
          </a:solidFill>
          <a:ln>
            <a:solidFill>
              <a:schemeClr val="accent1"/>
            </a:solidFill>
          </a:ln>
        </p:spPr>
        <p:txBody>
          <a:bodyPr wrap="square" rtlCol="0">
            <a:spAutoFit/>
          </a:bodyPr>
          <a:lstStyle/>
          <a:p>
            <a:pPr algn="ctr"/>
            <a:r>
              <a:rPr lang="en-GB" sz="2000" dirty="0" smtClean="0"/>
              <a:t>Spatial/Spiral Pattern Analysis of Muscle</a:t>
            </a:r>
            <a:endParaRPr lang="en-GB" sz="2000" dirty="0"/>
          </a:p>
        </p:txBody>
      </p:sp>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DISTRIBUTION</a:t>
            </a:r>
            <a:endParaRPr lang="en-GB" sz="3200" b="1" dirty="0">
              <a:solidFill>
                <a:srgbClr val="0000FF"/>
              </a:solidFill>
            </a:endParaRPr>
          </a:p>
        </p:txBody>
      </p:sp>
      <p:pic>
        <p:nvPicPr>
          <p:cNvPr id="8194" name="Picture 2" descr="http://www.matlab-cookbook.com/recipes/0050_Plotting/0030_Line_and_Scatter_Plots/spiral.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573" t="10494" r="8121" b="11006"/>
          <a:stretch/>
        </p:blipFill>
        <p:spPr bwMode="auto">
          <a:xfrm>
            <a:off x="4606869" y="4149079"/>
            <a:ext cx="1066385" cy="108014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en/e/e6/Logarithmic_Spira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43541" y="5551744"/>
            <a:ext cx="1105675" cy="942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9992" y="6597352"/>
            <a:ext cx="1289701" cy="338554"/>
          </a:xfrm>
          <a:prstGeom prst="rect">
            <a:avLst/>
          </a:prstGeom>
          <a:noFill/>
        </p:spPr>
        <p:txBody>
          <a:bodyPr wrap="square" rtlCol="0">
            <a:spAutoFit/>
          </a:bodyPr>
          <a:lstStyle/>
          <a:p>
            <a:r>
              <a:rPr lang="en-GB" sz="1600" dirty="0" smtClean="0"/>
              <a:t>Mahon, 1985</a:t>
            </a:r>
            <a:endParaRPr lang="en-GB" sz="1600" dirty="0"/>
          </a:p>
        </p:txBody>
      </p:sp>
    </p:spTree>
    <p:extLst>
      <p:ext uri="{BB962C8B-B14F-4D97-AF65-F5344CB8AC3E}">
        <p14:creationId xmlns:p14="http://schemas.microsoft.com/office/powerpoint/2010/main" val="23821331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ASSOCIATION</a:t>
            </a:r>
            <a:endParaRPr lang="en-GB" sz="3200" b="1" dirty="0">
              <a:solidFill>
                <a:srgbClr val="0000FF"/>
              </a:solidFill>
            </a:endParaRPr>
          </a:p>
        </p:txBody>
      </p:sp>
      <p:pic>
        <p:nvPicPr>
          <p:cNvPr id="3" name="Picture 8" descr="http://upload.wikimedia.org/wikipedia/commons/8/87/Haxby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93096"/>
            <a:ext cx="3474847" cy="22770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pro.arcgis.com/en/analysis/case-studies/GUID-A32CC614-28CE-484D-A5C0-2B0CE1C7FC35-web.png"/>
          <p:cNvPicPr>
            <a:picLocks noChangeAspect="1" noChangeArrowheads="1"/>
          </p:cNvPicPr>
          <p:nvPr/>
        </p:nvPicPr>
        <p:blipFill rotWithShape="1">
          <a:blip r:embed="rId3">
            <a:extLst>
              <a:ext uri="{28A0092B-C50C-407E-A947-70E740481C1C}">
                <a14:useLocalDpi xmlns:a14="http://schemas.microsoft.com/office/drawing/2010/main" val="0"/>
              </a:ext>
            </a:extLst>
          </a:blip>
          <a:srcRect l="63166" t="27578" r="15559"/>
          <a:stretch/>
        </p:blipFill>
        <p:spPr bwMode="auto">
          <a:xfrm>
            <a:off x="1043608" y="773414"/>
            <a:ext cx="2232248" cy="335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330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30230" y="124481"/>
            <a:ext cx="6480720" cy="400110"/>
          </a:xfrm>
          <a:prstGeom prst="rect">
            <a:avLst/>
          </a:prstGeom>
          <a:noFill/>
        </p:spPr>
        <p:txBody>
          <a:bodyPr wrap="square" rtlCol="0">
            <a:spAutoFit/>
          </a:bodyPr>
          <a:lstStyle/>
          <a:p>
            <a:r>
              <a:rPr lang="en-GB" sz="2000" dirty="0" smtClean="0">
                <a:solidFill>
                  <a:srgbClr val="0000FF"/>
                </a:solidFill>
              </a:rPr>
              <a:t>Measure of Association – Circle Overlay Method</a:t>
            </a:r>
            <a:endParaRPr lang="en-GB" sz="2000" dirty="0">
              <a:solidFill>
                <a:srgbClr val="0000FF"/>
              </a:solidFill>
            </a:endParaRPr>
          </a:p>
        </p:txBody>
      </p:sp>
      <p:sp>
        <p:nvSpPr>
          <p:cNvPr id="2" name="TextBox 1"/>
          <p:cNvSpPr txBox="1"/>
          <p:nvPr/>
        </p:nvSpPr>
        <p:spPr>
          <a:xfrm>
            <a:off x="1187624" y="524591"/>
            <a:ext cx="7704856" cy="369332"/>
          </a:xfrm>
          <a:prstGeom prst="rect">
            <a:avLst/>
          </a:prstGeom>
          <a:noFill/>
        </p:spPr>
        <p:txBody>
          <a:bodyPr wrap="square" rtlCol="0">
            <a:spAutoFit/>
          </a:bodyPr>
          <a:lstStyle/>
          <a:p>
            <a:r>
              <a:rPr lang="en-GB" dirty="0" err="1" smtClean="0"/>
              <a:t>eg</a:t>
            </a:r>
            <a:r>
              <a:rPr lang="en-GB" dirty="0" smtClean="0"/>
              <a:t>: Eccentric nuclei, organelle clumping or autoradiography </a:t>
            </a:r>
            <a:r>
              <a:rPr lang="en-GB" i="1" dirty="0" smtClean="0"/>
              <a:t>(Williams, 1977)</a:t>
            </a:r>
            <a:endParaRPr lang="en-GB" i="1" dirty="0"/>
          </a:p>
        </p:txBody>
      </p:sp>
      <p:sp>
        <p:nvSpPr>
          <p:cNvPr id="3" name="TextBox 2"/>
          <p:cNvSpPr txBox="1"/>
          <p:nvPr/>
        </p:nvSpPr>
        <p:spPr>
          <a:xfrm>
            <a:off x="6951487" y="7825"/>
            <a:ext cx="1944216" cy="369332"/>
          </a:xfrm>
          <a:prstGeom prst="rect">
            <a:avLst/>
          </a:prstGeom>
          <a:noFill/>
        </p:spPr>
        <p:txBody>
          <a:bodyPr wrap="square" rtlCol="0">
            <a:spAutoFit/>
          </a:bodyPr>
          <a:lstStyle/>
          <a:p>
            <a:r>
              <a:rPr lang="en-GB" i="1" dirty="0" smtClean="0"/>
              <a:t>Cruz-</a:t>
            </a:r>
            <a:r>
              <a:rPr lang="en-GB" i="1" dirty="0" err="1" smtClean="0"/>
              <a:t>Orive</a:t>
            </a:r>
            <a:r>
              <a:rPr lang="en-GB" i="1" dirty="0" smtClean="0"/>
              <a:t>, 1976</a:t>
            </a:r>
            <a:endParaRPr lang="en-GB" i="1" dirty="0"/>
          </a:p>
        </p:txBody>
      </p:sp>
      <p:grpSp>
        <p:nvGrpSpPr>
          <p:cNvPr id="46" name="Group 45"/>
          <p:cNvGrpSpPr/>
          <p:nvPr/>
        </p:nvGrpSpPr>
        <p:grpSpPr>
          <a:xfrm>
            <a:off x="1358643" y="956088"/>
            <a:ext cx="4056883" cy="3707191"/>
            <a:chOff x="1358643" y="956088"/>
            <a:chExt cx="4056883" cy="3707191"/>
          </a:xfrm>
        </p:grpSpPr>
        <p:sp>
          <p:nvSpPr>
            <p:cNvPr id="33" name="Freeform 32"/>
            <p:cNvSpPr/>
            <p:nvPr/>
          </p:nvSpPr>
          <p:spPr>
            <a:xfrm>
              <a:off x="1358643" y="956088"/>
              <a:ext cx="4056883" cy="3707191"/>
            </a:xfrm>
            <a:custGeom>
              <a:avLst/>
              <a:gdLst>
                <a:gd name="connsiteX0" fmla="*/ 858346 w 4056883"/>
                <a:gd name="connsiteY0" fmla="*/ 165346 h 3707191"/>
                <a:gd name="connsiteX1" fmla="*/ 202738 w 4056883"/>
                <a:gd name="connsiteY1" fmla="*/ 372380 h 3707191"/>
                <a:gd name="connsiteX2" fmla="*/ 99221 w 4056883"/>
                <a:gd name="connsiteY2" fmla="*/ 915844 h 3707191"/>
                <a:gd name="connsiteX3" fmla="*/ 38836 w 4056883"/>
                <a:gd name="connsiteY3" fmla="*/ 2063157 h 3707191"/>
                <a:gd name="connsiteX4" fmla="*/ 728949 w 4056883"/>
                <a:gd name="connsiteY4" fmla="*/ 3460637 h 3707191"/>
                <a:gd name="connsiteX5" fmla="*/ 1953900 w 4056883"/>
                <a:gd name="connsiteY5" fmla="*/ 3676297 h 3707191"/>
                <a:gd name="connsiteX6" fmla="*/ 3273742 w 4056883"/>
                <a:gd name="connsiteY6" fmla="*/ 3098327 h 3707191"/>
                <a:gd name="connsiteX7" fmla="*/ 4006987 w 4056883"/>
                <a:gd name="connsiteY7" fmla="*/ 1605957 h 3707191"/>
                <a:gd name="connsiteX8" fmla="*/ 3825832 w 4056883"/>
                <a:gd name="connsiteY8" fmla="*/ 251610 h 3707191"/>
                <a:gd name="connsiteX9" fmla="*/ 2497365 w 4056883"/>
                <a:gd name="connsiteY9" fmla="*/ 1444 h 3707191"/>
                <a:gd name="connsiteX10" fmla="*/ 858346 w 4056883"/>
                <a:gd name="connsiteY10" fmla="*/ 165346 h 37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883" h="3707191">
                  <a:moveTo>
                    <a:pt x="858346" y="165346"/>
                  </a:moveTo>
                  <a:cubicBezTo>
                    <a:pt x="475908" y="227169"/>
                    <a:pt x="329259" y="247297"/>
                    <a:pt x="202738" y="372380"/>
                  </a:cubicBezTo>
                  <a:cubicBezTo>
                    <a:pt x="76217" y="497463"/>
                    <a:pt x="126538" y="634048"/>
                    <a:pt x="99221" y="915844"/>
                  </a:cubicBezTo>
                  <a:cubicBezTo>
                    <a:pt x="71904" y="1197640"/>
                    <a:pt x="-66119" y="1639025"/>
                    <a:pt x="38836" y="2063157"/>
                  </a:cubicBezTo>
                  <a:cubicBezTo>
                    <a:pt x="143791" y="2487289"/>
                    <a:pt x="409772" y="3191780"/>
                    <a:pt x="728949" y="3460637"/>
                  </a:cubicBezTo>
                  <a:cubicBezTo>
                    <a:pt x="1048126" y="3729494"/>
                    <a:pt x="1529768" y="3736682"/>
                    <a:pt x="1953900" y="3676297"/>
                  </a:cubicBezTo>
                  <a:cubicBezTo>
                    <a:pt x="2378032" y="3615912"/>
                    <a:pt x="2931561" y="3443384"/>
                    <a:pt x="3273742" y="3098327"/>
                  </a:cubicBezTo>
                  <a:cubicBezTo>
                    <a:pt x="3615923" y="2753270"/>
                    <a:pt x="3914972" y="2080410"/>
                    <a:pt x="4006987" y="1605957"/>
                  </a:cubicBezTo>
                  <a:cubicBezTo>
                    <a:pt x="4099002" y="1131504"/>
                    <a:pt x="4077436" y="519029"/>
                    <a:pt x="3825832" y="251610"/>
                  </a:cubicBezTo>
                  <a:cubicBezTo>
                    <a:pt x="3574228" y="-15809"/>
                    <a:pt x="2993384" y="17259"/>
                    <a:pt x="2497365" y="1444"/>
                  </a:cubicBezTo>
                  <a:cubicBezTo>
                    <a:pt x="2001346" y="-14371"/>
                    <a:pt x="1240784" y="103523"/>
                    <a:pt x="858346" y="165346"/>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p:nvPr/>
          </p:nvSpPr>
          <p:spPr>
            <a:xfrm>
              <a:off x="2777706" y="2152157"/>
              <a:ext cx="1287335" cy="1039836"/>
            </a:xfrm>
            <a:custGeom>
              <a:avLst/>
              <a:gdLst>
                <a:gd name="connsiteX0" fmla="*/ 258792 w 1287335"/>
                <a:gd name="connsiteY0" fmla="*/ 116590 h 1039836"/>
                <a:gd name="connsiteX1" fmla="*/ 0 w 1287335"/>
                <a:gd name="connsiteY1" fmla="*/ 314998 h 1039836"/>
                <a:gd name="connsiteX2" fmla="*/ 258792 w 1287335"/>
                <a:gd name="connsiteY2" fmla="*/ 979232 h 1039836"/>
                <a:gd name="connsiteX3" fmla="*/ 1052422 w 1287335"/>
                <a:gd name="connsiteY3" fmla="*/ 936100 h 1039836"/>
                <a:gd name="connsiteX4" fmla="*/ 1259456 w 1287335"/>
                <a:gd name="connsiteY4" fmla="*/ 332251 h 1039836"/>
                <a:gd name="connsiteX5" fmla="*/ 534837 w 1287335"/>
                <a:gd name="connsiteY5" fmla="*/ 4447 h 1039836"/>
                <a:gd name="connsiteX6" fmla="*/ 189781 w 1287335"/>
                <a:gd name="connsiteY6" fmla="*/ 142469 h 1039836"/>
                <a:gd name="connsiteX7" fmla="*/ 181154 w 1287335"/>
                <a:gd name="connsiteY7" fmla="*/ 142469 h 1039836"/>
                <a:gd name="connsiteX8" fmla="*/ 198407 w 1287335"/>
                <a:gd name="connsiteY8" fmla="*/ 125217 h 103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35" h="1039836">
                  <a:moveTo>
                    <a:pt x="258792" y="116590"/>
                  </a:moveTo>
                  <a:cubicBezTo>
                    <a:pt x="129396" y="143907"/>
                    <a:pt x="0" y="171224"/>
                    <a:pt x="0" y="314998"/>
                  </a:cubicBezTo>
                  <a:cubicBezTo>
                    <a:pt x="0" y="458772"/>
                    <a:pt x="83388" y="875715"/>
                    <a:pt x="258792" y="979232"/>
                  </a:cubicBezTo>
                  <a:cubicBezTo>
                    <a:pt x="434196" y="1082749"/>
                    <a:pt x="885645" y="1043930"/>
                    <a:pt x="1052422" y="936100"/>
                  </a:cubicBezTo>
                  <a:cubicBezTo>
                    <a:pt x="1219199" y="828270"/>
                    <a:pt x="1345720" y="487526"/>
                    <a:pt x="1259456" y="332251"/>
                  </a:cubicBezTo>
                  <a:cubicBezTo>
                    <a:pt x="1173192" y="176976"/>
                    <a:pt x="713116" y="36077"/>
                    <a:pt x="534837" y="4447"/>
                  </a:cubicBezTo>
                  <a:cubicBezTo>
                    <a:pt x="356558" y="-27183"/>
                    <a:pt x="248728" y="119465"/>
                    <a:pt x="189781" y="142469"/>
                  </a:cubicBezTo>
                  <a:cubicBezTo>
                    <a:pt x="130834" y="165473"/>
                    <a:pt x="179716" y="145344"/>
                    <a:pt x="181154" y="142469"/>
                  </a:cubicBezTo>
                  <a:cubicBezTo>
                    <a:pt x="182592" y="139594"/>
                    <a:pt x="190499" y="132405"/>
                    <a:pt x="198407" y="125217"/>
                  </a:cubicBezTo>
                </a:path>
              </a:pathLst>
            </a:custGeom>
            <a:solidFill>
              <a:srgbClr val="00206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2126512" y="3051544"/>
              <a:ext cx="318976" cy="340242"/>
            </a:xfrm>
            <a:custGeom>
              <a:avLst/>
              <a:gdLst>
                <a:gd name="connsiteX0" fmla="*/ 31897 w 318976"/>
                <a:gd name="connsiteY0" fmla="*/ 0 h 340242"/>
                <a:gd name="connsiteX1" fmla="*/ 31897 w 318976"/>
                <a:gd name="connsiteY1" fmla="*/ 0 h 340242"/>
                <a:gd name="connsiteX2" fmla="*/ 21265 w 318976"/>
                <a:gd name="connsiteY2" fmla="*/ 95693 h 340242"/>
                <a:gd name="connsiteX3" fmla="*/ 0 w 318976"/>
                <a:gd name="connsiteY3" fmla="*/ 159489 h 340242"/>
                <a:gd name="connsiteX4" fmla="*/ 31897 w 318976"/>
                <a:gd name="connsiteY4" fmla="*/ 276447 h 340242"/>
                <a:gd name="connsiteX5" fmla="*/ 63795 w 318976"/>
                <a:gd name="connsiteY5" fmla="*/ 297712 h 340242"/>
                <a:gd name="connsiteX6" fmla="*/ 85060 w 318976"/>
                <a:gd name="connsiteY6" fmla="*/ 329609 h 340242"/>
                <a:gd name="connsiteX7" fmla="*/ 127590 w 318976"/>
                <a:gd name="connsiteY7" fmla="*/ 340242 h 340242"/>
                <a:gd name="connsiteX8" fmla="*/ 265814 w 318976"/>
                <a:gd name="connsiteY8" fmla="*/ 329609 h 340242"/>
                <a:gd name="connsiteX9" fmla="*/ 297711 w 318976"/>
                <a:gd name="connsiteY9" fmla="*/ 308344 h 340242"/>
                <a:gd name="connsiteX10" fmla="*/ 318976 w 318976"/>
                <a:gd name="connsiteY10" fmla="*/ 244549 h 340242"/>
                <a:gd name="connsiteX11" fmla="*/ 276446 w 318976"/>
                <a:gd name="connsiteY11" fmla="*/ 95693 h 340242"/>
                <a:gd name="connsiteX12" fmla="*/ 212651 w 318976"/>
                <a:gd name="connsiteY12" fmla="*/ 74428 h 340242"/>
                <a:gd name="connsiteX13" fmla="*/ 180753 w 318976"/>
                <a:gd name="connsiteY13" fmla="*/ 63796 h 340242"/>
                <a:gd name="connsiteX14" fmla="*/ 148855 w 318976"/>
                <a:gd name="connsiteY14" fmla="*/ 42530 h 340242"/>
                <a:gd name="connsiteX15" fmla="*/ 21265 w 318976"/>
                <a:gd name="connsiteY15" fmla="*/ 10633 h 340242"/>
                <a:gd name="connsiteX16" fmla="*/ 31897 w 318976"/>
                <a:gd name="connsiteY16" fmla="*/ 0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976" h="340242">
                  <a:moveTo>
                    <a:pt x="31897" y="0"/>
                  </a:moveTo>
                  <a:lnTo>
                    <a:pt x="31897" y="0"/>
                  </a:lnTo>
                  <a:cubicBezTo>
                    <a:pt x="28353" y="31898"/>
                    <a:pt x="27559" y="64222"/>
                    <a:pt x="21265" y="95693"/>
                  </a:cubicBezTo>
                  <a:cubicBezTo>
                    <a:pt x="16869" y="117673"/>
                    <a:pt x="0" y="159489"/>
                    <a:pt x="0" y="159489"/>
                  </a:cubicBezTo>
                  <a:cubicBezTo>
                    <a:pt x="6289" y="209804"/>
                    <a:pt x="-2567" y="241983"/>
                    <a:pt x="31897" y="276447"/>
                  </a:cubicBezTo>
                  <a:cubicBezTo>
                    <a:pt x="40933" y="285483"/>
                    <a:pt x="53162" y="290624"/>
                    <a:pt x="63795" y="297712"/>
                  </a:cubicBezTo>
                  <a:cubicBezTo>
                    <a:pt x="70883" y="308344"/>
                    <a:pt x="74428" y="322521"/>
                    <a:pt x="85060" y="329609"/>
                  </a:cubicBezTo>
                  <a:cubicBezTo>
                    <a:pt x="97219" y="337715"/>
                    <a:pt x="112977" y="340242"/>
                    <a:pt x="127590" y="340242"/>
                  </a:cubicBezTo>
                  <a:cubicBezTo>
                    <a:pt x="173801" y="340242"/>
                    <a:pt x="219739" y="333153"/>
                    <a:pt x="265814" y="329609"/>
                  </a:cubicBezTo>
                  <a:cubicBezTo>
                    <a:pt x="276446" y="322521"/>
                    <a:pt x="290938" y="319180"/>
                    <a:pt x="297711" y="308344"/>
                  </a:cubicBezTo>
                  <a:cubicBezTo>
                    <a:pt x="309591" y="289336"/>
                    <a:pt x="318976" y="244549"/>
                    <a:pt x="318976" y="244549"/>
                  </a:cubicBezTo>
                  <a:cubicBezTo>
                    <a:pt x="313583" y="185219"/>
                    <a:pt x="333490" y="127384"/>
                    <a:pt x="276446" y="95693"/>
                  </a:cubicBezTo>
                  <a:cubicBezTo>
                    <a:pt x="256852" y="84807"/>
                    <a:pt x="233916" y="81516"/>
                    <a:pt x="212651" y="74428"/>
                  </a:cubicBezTo>
                  <a:lnTo>
                    <a:pt x="180753" y="63796"/>
                  </a:lnTo>
                  <a:cubicBezTo>
                    <a:pt x="170120" y="56707"/>
                    <a:pt x="160533" y="47720"/>
                    <a:pt x="148855" y="42530"/>
                  </a:cubicBezTo>
                  <a:cubicBezTo>
                    <a:pt x="102698" y="22015"/>
                    <a:pt x="70536" y="17671"/>
                    <a:pt x="21265" y="10633"/>
                  </a:cubicBezTo>
                  <a:cubicBezTo>
                    <a:pt x="17756" y="10132"/>
                    <a:pt x="30125" y="1772"/>
                    <a:pt x="31897" y="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40"/>
            <p:cNvSpPr/>
            <p:nvPr/>
          </p:nvSpPr>
          <p:spPr>
            <a:xfrm>
              <a:off x="3200400" y="3582571"/>
              <a:ext cx="357035" cy="191987"/>
            </a:xfrm>
            <a:custGeom>
              <a:avLst/>
              <a:gdLst>
                <a:gd name="connsiteX0" fmla="*/ 0 w 357035"/>
                <a:gd name="connsiteY0" fmla="*/ 43131 h 191987"/>
                <a:gd name="connsiteX1" fmla="*/ 0 w 357035"/>
                <a:gd name="connsiteY1" fmla="*/ 43131 h 191987"/>
                <a:gd name="connsiteX2" fmla="*/ 10633 w 357035"/>
                <a:gd name="connsiteY2" fmla="*/ 149457 h 191987"/>
                <a:gd name="connsiteX3" fmla="*/ 74428 w 357035"/>
                <a:gd name="connsiteY3" fmla="*/ 181355 h 191987"/>
                <a:gd name="connsiteX4" fmla="*/ 223284 w 357035"/>
                <a:gd name="connsiteY4" fmla="*/ 191987 h 191987"/>
                <a:gd name="connsiteX5" fmla="*/ 340242 w 357035"/>
                <a:gd name="connsiteY5" fmla="*/ 160089 h 191987"/>
                <a:gd name="connsiteX6" fmla="*/ 350874 w 357035"/>
                <a:gd name="connsiteY6" fmla="*/ 117559 h 191987"/>
                <a:gd name="connsiteX7" fmla="*/ 340242 w 357035"/>
                <a:gd name="connsiteY7" fmla="*/ 601 h 191987"/>
                <a:gd name="connsiteX8" fmla="*/ 85060 w 357035"/>
                <a:gd name="connsiteY8" fmla="*/ 21866 h 191987"/>
                <a:gd name="connsiteX9" fmla="*/ 0 w 357035"/>
                <a:gd name="connsiteY9" fmla="*/ 43131 h 1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35" h="191987">
                  <a:moveTo>
                    <a:pt x="0" y="43131"/>
                  </a:moveTo>
                  <a:lnTo>
                    <a:pt x="0" y="43131"/>
                  </a:lnTo>
                  <a:cubicBezTo>
                    <a:pt x="3544" y="78573"/>
                    <a:pt x="-631" y="115666"/>
                    <a:pt x="10633" y="149457"/>
                  </a:cubicBezTo>
                  <a:cubicBezTo>
                    <a:pt x="14729" y="161745"/>
                    <a:pt x="62970" y="180007"/>
                    <a:pt x="74428" y="181355"/>
                  </a:cubicBezTo>
                  <a:cubicBezTo>
                    <a:pt x="123832" y="187167"/>
                    <a:pt x="173665" y="188443"/>
                    <a:pt x="223284" y="191987"/>
                  </a:cubicBezTo>
                  <a:cubicBezTo>
                    <a:pt x="245580" y="189200"/>
                    <a:pt x="318310" y="192988"/>
                    <a:pt x="340242" y="160089"/>
                  </a:cubicBezTo>
                  <a:cubicBezTo>
                    <a:pt x="348348" y="147930"/>
                    <a:pt x="347330" y="131736"/>
                    <a:pt x="350874" y="117559"/>
                  </a:cubicBezTo>
                  <a:cubicBezTo>
                    <a:pt x="347330" y="78573"/>
                    <a:pt x="372814" y="22316"/>
                    <a:pt x="340242" y="601"/>
                  </a:cubicBezTo>
                  <a:cubicBezTo>
                    <a:pt x="333373" y="-3979"/>
                    <a:pt x="113779" y="18994"/>
                    <a:pt x="85060" y="21866"/>
                  </a:cubicBezTo>
                  <a:cubicBezTo>
                    <a:pt x="14540" y="45373"/>
                    <a:pt x="14177" y="39587"/>
                    <a:pt x="0" y="43131"/>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1"/>
            <p:cNvSpPr/>
            <p:nvPr/>
          </p:nvSpPr>
          <p:spPr>
            <a:xfrm>
              <a:off x="4338084" y="1807535"/>
              <a:ext cx="244549" cy="308846"/>
            </a:xfrm>
            <a:custGeom>
              <a:avLst/>
              <a:gdLst>
                <a:gd name="connsiteX0" fmla="*/ 31897 w 244549"/>
                <a:gd name="connsiteY0" fmla="*/ 21265 h 308846"/>
                <a:gd name="connsiteX1" fmla="*/ 31897 w 244549"/>
                <a:gd name="connsiteY1" fmla="*/ 21265 h 308846"/>
                <a:gd name="connsiteX2" fmla="*/ 10632 w 244549"/>
                <a:gd name="connsiteY2" fmla="*/ 191386 h 308846"/>
                <a:gd name="connsiteX3" fmla="*/ 0 w 244549"/>
                <a:gd name="connsiteY3" fmla="*/ 223284 h 308846"/>
                <a:gd name="connsiteX4" fmla="*/ 10632 w 244549"/>
                <a:gd name="connsiteY4" fmla="*/ 276446 h 308846"/>
                <a:gd name="connsiteX5" fmla="*/ 159488 w 244549"/>
                <a:gd name="connsiteY5" fmla="*/ 308344 h 308846"/>
                <a:gd name="connsiteX6" fmla="*/ 202018 w 244549"/>
                <a:gd name="connsiteY6" fmla="*/ 297712 h 308846"/>
                <a:gd name="connsiteX7" fmla="*/ 244549 w 244549"/>
                <a:gd name="connsiteY7" fmla="*/ 233916 h 308846"/>
                <a:gd name="connsiteX8" fmla="*/ 212651 w 244549"/>
                <a:gd name="connsiteY8" fmla="*/ 63795 h 308846"/>
                <a:gd name="connsiteX9" fmla="*/ 202018 w 244549"/>
                <a:gd name="connsiteY9" fmla="*/ 21265 h 308846"/>
                <a:gd name="connsiteX10" fmla="*/ 138223 w 244549"/>
                <a:gd name="connsiteY10" fmla="*/ 0 h 308846"/>
                <a:gd name="connsiteX11" fmla="*/ 31897 w 244549"/>
                <a:gd name="connsiteY11" fmla="*/ 21265 h 30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549" h="308846">
                  <a:moveTo>
                    <a:pt x="31897" y="21265"/>
                  </a:moveTo>
                  <a:lnTo>
                    <a:pt x="31897" y="21265"/>
                  </a:lnTo>
                  <a:cubicBezTo>
                    <a:pt x="28210" y="54452"/>
                    <a:pt x="18220" y="153446"/>
                    <a:pt x="10632" y="191386"/>
                  </a:cubicBezTo>
                  <a:cubicBezTo>
                    <a:pt x="8434" y="202376"/>
                    <a:pt x="3544" y="212651"/>
                    <a:pt x="0" y="223284"/>
                  </a:cubicBezTo>
                  <a:cubicBezTo>
                    <a:pt x="3544" y="241005"/>
                    <a:pt x="1666" y="260755"/>
                    <a:pt x="10632" y="276446"/>
                  </a:cubicBezTo>
                  <a:cubicBezTo>
                    <a:pt x="33006" y="315600"/>
                    <a:pt x="158759" y="308278"/>
                    <a:pt x="159488" y="308344"/>
                  </a:cubicBezTo>
                  <a:cubicBezTo>
                    <a:pt x="173665" y="304800"/>
                    <a:pt x="191021" y="307335"/>
                    <a:pt x="202018" y="297712"/>
                  </a:cubicBezTo>
                  <a:cubicBezTo>
                    <a:pt x="221252" y="280882"/>
                    <a:pt x="244549" y="233916"/>
                    <a:pt x="244549" y="233916"/>
                  </a:cubicBezTo>
                  <a:cubicBezTo>
                    <a:pt x="223072" y="19161"/>
                    <a:pt x="250600" y="215583"/>
                    <a:pt x="212651" y="63795"/>
                  </a:cubicBezTo>
                  <a:cubicBezTo>
                    <a:pt x="209107" y="49618"/>
                    <a:pt x="213113" y="30775"/>
                    <a:pt x="202018" y="21265"/>
                  </a:cubicBezTo>
                  <a:cubicBezTo>
                    <a:pt x="184999" y="6677"/>
                    <a:pt x="138223" y="0"/>
                    <a:pt x="138223" y="0"/>
                  </a:cubicBezTo>
                  <a:lnTo>
                    <a:pt x="31897" y="2126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4599711" y="2883147"/>
            <a:ext cx="4422479" cy="3640286"/>
            <a:chOff x="4599711" y="2883147"/>
            <a:chExt cx="4422479" cy="3640286"/>
          </a:xfrm>
        </p:grpSpPr>
        <p:sp>
          <p:nvSpPr>
            <p:cNvPr id="36" name="Freeform 35"/>
            <p:cNvSpPr/>
            <p:nvPr/>
          </p:nvSpPr>
          <p:spPr>
            <a:xfrm>
              <a:off x="4599711" y="2883147"/>
              <a:ext cx="4422479" cy="3640286"/>
            </a:xfrm>
            <a:custGeom>
              <a:avLst/>
              <a:gdLst>
                <a:gd name="connsiteX0" fmla="*/ 84432 w 4422479"/>
                <a:gd name="connsiteY0" fmla="*/ 2266823 h 3640286"/>
                <a:gd name="connsiteX1" fmla="*/ 110312 w 4422479"/>
                <a:gd name="connsiteY1" fmla="*/ 2655011 h 3640286"/>
                <a:gd name="connsiteX2" fmla="*/ 1197240 w 4422479"/>
                <a:gd name="connsiteY2" fmla="*/ 3483147 h 3640286"/>
                <a:gd name="connsiteX3" fmla="*/ 3284832 w 4422479"/>
                <a:gd name="connsiteY3" fmla="*/ 3534906 h 3640286"/>
                <a:gd name="connsiteX4" fmla="*/ 4363134 w 4422479"/>
                <a:gd name="connsiteY4" fmla="*/ 2353087 h 3640286"/>
                <a:gd name="connsiteX5" fmla="*/ 4173353 w 4422479"/>
                <a:gd name="connsiteY5" fmla="*/ 1024619 h 3640286"/>
                <a:gd name="connsiteX6" fmla="*/ 3258953 w 4422479"/>
                <a:gd name="connsiteY6" fmla="*/ 265495 h 3640286"/>
                <a:gd name="connsiteX7" fmla="*/ 1766583 w 4422479"/>
                <a:gd name="connsiteY7" fmla="*/ 49834 h 3640286"/>
                <a:gd name="connsiteX8" fmla="*/ 886689 w 4422479"/>
                <a:gd name="connsiteY8" fmla="*/ 1128136 h 3640286"/>
                <a:gd name="connsiteX9" fmla="*/ 533006 w 4422479"/>
                <a:gd name="connsiteY9" fmla="*/ 1559457 h 3640286"/>
                <a:gd name="connsiteX10" fmla="*/ 84432 w 4422479"/>
                <a:gd name="connsiteY10" fmla="*/ 2266823 h 36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2479" h="3640286">
                  <a:moveTo>
                    <a:pt x="84432" y="2266823"/>
                  </a:moveTo>
                  <a:cubicBezTo>
                    <a:pt x="13983" y="2449415"/>
                    <a:pt x="-75156" y="2452290"/>
                    <a:pt x="110312" y="2655011"/>
                  </a:cubicBezTo>
                  <a:cubicBezTo>
                    <a:pt x="295780" y="2857732"/>
                    <a:pt x="668153" y="3336498"/>
                    <a:pt x="1197240" y="3483147"/>
                  </a:cubicBezTo>
                  <a:cubicBezTo>
                    <a:pt x="1726327" y="3629796"/>
                    <a:pt x="2757183" y="3723249"/>
                    <a:pt x="3284832" y="3534906"/>
                  </a:cubicBezTo>
                  <a:cubicBezTo>
                    <a:pt x="3812481" y="3346563"/>
                    <a:pt x="4215047" y="2771468"/>
                    <a:pt x="4363134" y="2353087"/>
                  </a:cubicBezTo>
                  <a:cubicBezTo>
                    <a:pt x="4511221" y="1934706"/>
                    <a:pt x="4357383" y="1372551"/>
                    <a:pt x="4173353" y="1024619"/>
                  </a:cubicBezTo>
                  <a:cubicBezTo>
                    <a:pt x="3989323" y="676687"/>
                    <a:pt x="3660081" y="427959"/>
                    <a:pt x="3258953" y="265495"/>
                  </a:cubicBezTo>
                  <a:cubicBezTo>
                    <a:pt x="2857825" y="103031"/>
                    <a:pt x="2161960" y="-93940"/>
                    <a:pt x="1766583" y="49834"/>
                  </a:cubicBezTo>
                  <a:cubicBezTo>
                    <a:pt x="1371206" y="193607"/>
                    <a:pt x="886689" y="1128136"/>
                    <a:pt x="886689" y="1128136"/>
                  </a:cubicBezTo>
                  <a:cubicBezTo>
                    <a:pt x="681093" y="1379740"/>
                    <a:pt x="666715" y="1365363"/>
                    <a:pt x="533006" y="1559457"/>
                  </a:cubicBezTo>
                  <a:cubicBezTo>
                    <a:pt x="399297" y="1753551"/>
                    <a:pt x="154881" y="2084231"/>
                    <a:pt x="84432" y="2266823"/>
                  </a:cubicBezTo>
                  <a:close/>
                </a:path>
              </a:pathLst>
            </a:cu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6"/>
            <p:cNvSpPr/>
            <p:nvPr/>
          </p:nvSpPr>
          <p:spPr>
            <a:xfrm>
              <a:off x="6531155" y="3025203"/>
              <a:ext cx="1134393" cy="797716"/>
            </a:xfrm>
            <a:custGeom>
              <a:avLst/>
              <a:gdLst>
                <a:gd name="connsiteX0" fmla="*/ 611517 w 1134393"/>
                <a:gd name="connsiteY0" fmla="*/ 45801 h 797716"/>
                <a:gd name="connsiteX1" fmla="*/ 206075 w 1134393"/>
                <a:gd name="connsiteY1" fmla="*/ 28548 h 797716"/>
                <a:gd name="connsiteX2" fmla="*/ 16294 w 1134393"/>
                <a:gd name="connsiteY2" fmla="*/ 451242 h 797716"/>
                <a:gd name="connsiteX3" fmla="*/ 611517 w 1134393"/>
                <a:gd name="connsiteY3" fmla="*/ 796299 h 797716"/>
                <a:gd name="connsiteX4" fmla="*/ 1120475 w 1134393"/>
                <a:gd name="connsiteY4" fmla="*/ 554759 h 797716"/>
                <a:gd name="connsiteX5" fmla="*/ 956573 w 1134393"/>
                <a:gd name="connsiteY5" fmla="*/ 106186 h 797716"/>
                <a:gd name="connsiteX6" fmla="*/ 611517 w 1134393"/>
                <a:gd name="connsiteY6" fmla="*/ 45801 h 79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393" h="797716">
                  <a:moveTo>
                    <a:pt x="611517" y="45801"/>
                  </a:moveTo>
                  <a:cubicBezTo>
                    <a:pt x="486434" y="32861"/>
                    <a:pt x="305279" y="-39026"/>
                    <a:pt x="206075" y="28548"/>
                  </a:cubicBezTo>
                  <a:cubicBezTo>
                    <a:pt x="106871" y="96122"/>
                    <a:pt x="-51280" y="323284"/>
                    <a:pt x="16294" y="451242"/>
                  </a:cubicBezTo>
                  <a:cubicBezTo>
                    <a:pt x="83868" y="579200"/>
                    <a:pt x="427487" y="779046"/>
                    <a:pt x="611517" y="796299"/>
                  </a:cubicBezTo>
                  <a:cubicBezTo>
                    <a:pt x="795547" y="813552"/>
                    <a:pt x="1062966" y="669778"/>
                    <a:pt x="1120475" y="554759"/>
                  </a:cubicBezTo>
                  <a:cubicBezTo>
                    <a:pt x="1177984" y="439740"/>
                    <a:pt x="1044275" y="189575"/>
                    <a:pt x="956573" y="106186"/>
                  </a:cubicBezTo>
                  <a:cubicBezTo>
                    <a:pt x="868871" y="22797"/>
                    <a:pt x="736600" y="58741"/>
                    <a:pt x="611517" y="45801"/>
                  </a:cubicBezTo>
                  <a:close/>
                </a:path>
              </a:pathLst>
            </a:custGeom>
            <a:solidFill>
              <a:srgbClr val="00206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6516216" y="5754810"/>
              <a:ext cx="298297" cy="194470"/>
            </a:xfrm>
            <a:custGeom>
              <a:avLst/>
              <a:gdLst>
                <a:gd name="connsiteX0" fmla="*/ 148856 w 298297"/>
                <a:gd name="connsiteY0" fmla="*/ 2589 h 194470"/>
                <a:gd name="connsiteX1" fmla="*/ 148856 w 298297"/>
                <a:gd name="connsiteY1" fmla="*/ 2589 h 194470"/>
                <a:gd name="connsiteX2" fmla="*/ 21265 w 298297"/>
                <a:gd name="connsiteY2" fmla="*/ 45120 h 194470"/>
                <a:gd name="connsiteX3" fmla="*/ 0 w 298297"/>
                <a:gd name="connsiteY3" fmla="*/ 77017 h 194470"/>
                <a:gd name="connsiteX4" fmla="*/ 10633 w 298297"/>
                <a:gd name="connsiteY4" fmla="*/ 172710 h 194470"/>
                <a:gd name="connsiteX5" fmla="*/ 63795 w 298297"/>
                <a:gd name="connsiteY5" fmla="*/ 193976 h 194470"/>
                <a:gd name="connsiteX6" fmla="*/ 265814 w 298297"/>
                <a:gd name="connsiteY6" fmla="*/ 183343 h 194470"/>
                <a:gd name="connsiteX7" fmla="*/ 287079 w 298297"/>
                <a:gd name="connsiteY7" fmla="*/ 151445 h 194470"/>
                <a:gd name="connsiteX8" fmla="*/ 287079 w 298297"/>
                <a:gd name="connsiteY8" fmla="*/ 45120 h 194470"/>
                <a:gd name="connsiteX9" fmla="*/ 255181 w 298297"/>
                <a:gd name="connsiteY9" fmla="*/ 23855 h 194470"/>
                <a:gd name="connsiteX10" fmla="*/ 233916 w 298297"/>
                <a:gd name="connsiteY10" fmla="*/ 2589 h 194470"/>
                <a:gd name="connsiteX11" fmla="*/ 148856 w 298297"/>
                <a:gd name="connsiteY11" fmla="*/ 2589 h 19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97" h="194470">
                  <a:moveTo>
                    <a:pt x="148856" y="2589"/>
                  </a:moveTo>
                  <a:lnTo>
                    <a:pt x="148856" y="2589"/>
                  </a:lnTo>
                  <a:cubicBezTo>
                    <a:pt x="105440" y="12237"/>
                    <a:pt x="55028" y="11357"/>
                    <a:pt x="21265" y="45120"/>
                  </a:cubicBezTo>
                  <a:cubicBezTo>
                    <a:pt x="12229" y="54156"/>
                    <a:pt x="7088" y="66385"/>
                    <a:pt x="0" y="77017"/>
                  </a:cubicBezTo>
                  <a:cubicBezTo>
                    <a:pt x="3544" y="108915"/>
                    <a:pt x="-4735" y="144535"/>
                    <a:pt x="10633" y="172710"/>
                  </a:cubicBezTo>
                  <a:cubicBezTo>
                    <a:pt x="19772" y="189465"/>
                    <a:pt x="44726" y="193181"/>
                    <a:pt x="63795" y="193976"/>
                  </a:cubicBezTo>
                  <a:cubicBezTo>
                    <a:pt x="131169" y="196783"/>
                    <a:pt x="198474" y="186887"/>
                    <a:pt x="265814" y="183343"/>
                  </a:cubicBezTo>
                  <a:cubicBezTo>
                    <a:pt x="272902" y="172710"/>
                    <a:pt x="282045" y="163191"/>
                    <a:pt x="287079" y="151445"/>
                  </a:cubicBezTo>
                  <a:cubicBezTo>
                    <a:pt x="300885" y="119231"/>
                    <a:pt x="303147" y="77256"/>
                    <a:pt x="287079" y="45120"/>
                  </a:cubicBezTo>
                  <a:cubicBezTo>
                    <a:pt x="281364" y="33690"/>
                    <a:pt x="265160" y="31838"/>
                    <a:pt x="255181" y="23855"/>
                  </a:cubicBezTo>
                  <a:cubicBezTo>
                    <a:pt x="247353" y="17593"/>
                    <a:pt x="243804" y="4237"/>
                    <a:pt x="233916" y="2589"/>
                  </a:cubicBezTo>
                  <a:cubicBezTo>
                    <a:pt x="198957" y="-3238"/>
                    <a:pt x="163033" y="2589"/>
                    <a:pt x="148856" y="258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p:cNvSpPr/>
            <p:nvPr/>
          </p:nvSpPr>
          <p:spPr>
            <a:xfrm>
              <a:off x="6826466" y="5456809"/>
              <a:ext cx="265814" cy="276447"/>
            </a:xfrm>
            <a:custGeom>
              <a:avLst/>
              <a:gdLst>
                <a:gd name="connsiteX0" fmla="*/ 74428 w 265814"/>
                <a:gd name="connsiteY0" fmla="*/ 21265 h 276447"/>
                <a:gd name="connsiteX1" fmla="*/ 74428 w 265814"/>
                <a:gd name="connsiteY1" fmla="*/ 21265 h 276447"/>
                <a:gd name="connsiteX2" fmla="*/ 10632 w 265814"/>
                <a:gd name="connsiteY2" fmla="*/ 95693 h 276447"/>
                <a:gd name="connsiteX3" fmla="*/ 0 w 265814"/>
                <a:gd name="connsiteY3" fmla="*/ 127591 h 276447"/>
                <a:gd name="connsiteX4" fmla="*/ 10632 w 265814"/>
                <a:gd name="connsiteY4" fmla="*/ 276447 h 276447"/>
                <a:gd name="connsiteX5" fmla="*/ 42530 w 265814"/>
                <a:gd name="connsiteY5" fmla="*/ 265814 h 276447"/>
                <a:gd name="connsiteX6" fmla="*/ 159488 w 265814"/>
                <a:gd name="connsiteY6" fmla="*/ 244549 h 276447"/>
                <a:gd name="connsiteX7" fmla="*/ 223283 w 265814"/>
                <a:gd name="connsiteY7" fmla="*/ 180754 h 276447"/>
                <a:gd name="connsiteX8" fmla="*/ 244549 w 265814"/>
                <a:gd name="connsiteY8" fmla="*/ 106326 h 276447"/>
                <a:gd name="connsiteX9" fmla="*/ 265814 w 265814"/>
                <a:gd name="connsiteY9" fmla="*/ 85060 h 276447"/>
                <a:gd name="connsiteX10" fmla="*/ 255181 w 265814"/>
                <a:gd name="connsiteY10" fmla="*/ 53163 h 276447"/>
                <a:gd name="connsiteX11" fmla="*/ 191386 w 265814"/>
                <a:gd name="connsiteY11" fmla="*/ 21265 h 276447"/>
                <a:gd name="connsiteX12" fmla="*/ 159488 w 265814"/>
                <a:gd name="connsiteY12" fmla="*/ 0 h 276447"/>
                <a:gd name="connsiteX13" fmla="*/ 63795 w 265814"/>
                <a:gd name="connsiteY13" fmla="*/ 10633 h 276447"/>
                <a:gd name="connsiteX14" fmla="*/ 74428 w 265814"/>
                <a:gd name="connsiteY14" fmla="*/ 21265 h 2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814" h="276447">
                  <a:moveTo>
                    <a:pt x="74428" y="21265"/>
                  </a:moveTo>
                  <a:lnTo>
                    <a:pt x="74428" y="21265"/>
                  </a:lnTo>
                  <a:cubicBezTo>
                    <a:pt x="53163" y="46074"/>
                    <a:pt x="29370" y="68924"/>
                    <a:pt x="10632" y="95693"/>
                  </a:cubicBezTo>
                  <a:cubicBezTo>
                    <a:pt x="4205" y="104875"/>
                    <a:pt x="0" y="116383"/>
                    <a:pt x="0" y="127591"/>
                  </a:cubicBezTo>
                  <a:cubicBezTo>
                    <a:pt x="0" y="177336"/>
                    <a:pt x="7088" y="226828"/>
                    <a:pt x="10632" y="276447"/>
                  </a:cubicBezTo>
                  <a:cubicBezTo>
                    <a:pt x="21265" y="272903"/>
                    <a:pt x="31503" y="267819"/>
                    <a:pt x="42530" y="265814"/>
                  </a:cubicBezTo>
                  <a:cubicBezTo>
                    <a:pt x="174787" y="241766"/>
                    <a:pt x="86332" y="268933"/>
                    <a:pt x="159488" y="244549"/>
                  </a:cubicBezTo>
                  <a:cubicBezTo>
                    <a:pt x="195158" y="220770"/>
                    <a:pt x="198935" y="223363"/>
                    <a:pt x="223283" y="180754"/>
                  </a:cubicBezTo>
                  <a:cubicBezTo>
                    <a:pt x="244187" y="144171"/>
                    <a:pt x="223831" y="147762"/>
                    <a:pt x="244549" y="106326"/>
                  </a:cubicBezTo>
                  <a:cubicBezTo>
                    <a:pt x="249032" y="97360"/>
                    <a:pt x="258726" y="92149"/>
                    <a:pt x="265814" y="85060"/>
                  </a:cubicBezTo>
                  <a:cubicBezTo>
                    <a:pt x="262270" y="74428"/>
                    <a:pt x="262182" y="61915"/>
                    <a:pt x="255181" y="53163"/>
                  </a:cubicBezTo>
                  <a:cubicBezTo>
                    <a:pt x="234867" y="27772"/>
                    <a:pt x="217068" y="34106"/>
                    <a:pt x="191386" y="21265"/>
                  </a:cubicBezTo>
                  <a:cubicBezTo>
                    <a:pt x="179956" y="15550"/>
                    <a:pt x="170121" y="7088"/>
                    <a:pt x="159488" y="0"/>
                  </a:cubicBezTo>
                  <a:cubicBezTo>
                    <a:pt x="127590" y="3544"/>
                    <a:pt x="95452" y="5357"/>
                    <a:pt x="63795" y="10633"/>
                  </a:cubicBezTo>
                  <a:cubicBezTo>
                    <a:pt x="52740" y="12476"/>
                    <a:pt x="72656" y="19493"/>
                    <a:pt x="74428" y="21265"/>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p:nvSpPr>
          <p:spPr>
            <a:xfrm>
              <a:off x="6936163" y="5732984"/>
              <a:ext cx="372141" cy="216296"/>
            </a:xfrm>
            <a:custGeom>
              <a:avLst/>
              <a:gdLst>
                <a:gd name="connsiteX0" fmla="*/ 202019 w 372141"/>
                <a:gd name="connsiteY0" fmla="*/ 3645 h 216296"/>
                <a:gd name="connsiteX1" fmla="*/ 202019 w 372141"/>
                <a:gd name="connsiteY1" fmla="*/ 3645 h 216296"/>
                <a:gd name="connsiteX2" fmla="*/ 116959 w 372141"/>
                <a:gd name="connsiteY2" fmla="*/ 35543 h 216296"/>
                <a:gd name="connsiteX3" fmla="*/ 95693 w 372141"/>
                <a:gd name="connsiteY3" fmla="*/ 56808 h 216296"/>
                <a:gd name="connsiteX4" fmla="*/ 63796 w 372141"/>
                <a:gd name="connsiteY4" fmla="*/ 78073 h 216296"/>
                <a:gd name="connsiteX5" fmla="*/ 0 w 372141"/>
                <a:gd name="connsiteY5" fmla="*/ 120603 h 216296"/>
                <a:gd name="connsiteX6" fmla="*/ 10633 w 372141"/>
                <a:gd name="connsiteY6" fmla="*/ 163133 h 216296"/>
                <a:gd name="connsiteX7" fmla="*/ 138224 w 372141"/>
                <a:gd name="connsiteY7" fmla="*/ 195031 h 216296"/>
                <a:gd name="connsiteX8" fmla="*/ 318977 w 372141"/>
                <a:gd name="connsiteY8" fmla="*/ 216296 h 216296"/>
                <a:gd name="connsiteX9" fmla="*/ 350875 w 372141"/>
                <a:gd name="connsiteY9" fmla="*/ 205664 h 216296"/>
                <a:gd name="connsiteX10" fmla="*/ 361507 w 372141"/>
                <a:gd name="connsiteY10" fmla="*/ 88705 h 216296"/>
                <a:gd name="connsiteX11" fmla="*/ 340242 w 372141"/>
                <a:gd name="connsiteY11" fmla="*/ 56808 h 216296"/>
                <a:gd name="connsiteX12" fmla="*/ 297712 w 372141"/>
                <a:gd name="connsiteY12" fmla="*/ 3645 h 216296"/>
                <a:gd name="connsiteX13" fmla="*/ 202019 w 372141"/>
                <a:gd name="connsiteY13" fmla="*/ 3645 h 21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141" h="216296">
                  <a:moveTo>
                    <a:pt x="202019" y="3645"/>
                  </a:moveTo>
                  <a:lnTo>
                    <a:pt x="202019" y="3645"/>
                  </a:lnTo>
                  <a:cubicBezTo>
                    <a:pt x="173666" y="14278"/>
                    <a:pt x="144044" y="22001"/>
                    <a:pt x="116959" y="35543"/>
                  </a:cubicBezTo>
                  <a:cubicBezTo>
                    <a:pt x="107993" y="40026"/>
                    <a:pt x="103521" y="50546"/>
                    <a:pt x="95693" y="56808"/>
                  </a:cubicBezTo>
                  <a:cubicBezTo>
                    <a:pt x="85715" y="64791"/>
                    <a:pt x="73613" y="69892"/>
                    <a:pt x="63796" y="78073"/>
                  </a:cubicBezTo>
                  <a:cubicBezTo>
                    <a:pt x="10700" y="122320"/>
                    <a:pt x="56056" y="101919"/>
                    <a:pt x="0" y="120603"/>
                  </a:cubicBezTo>
                  <a:cubicBezTo>
                    <a:pt x="3544" y="134780"/>
                    <a:pt x="300" y="152800"/>
                    <a:pt x="10633" y="163133"/>
                  </a:cubicBezTo>
                  <a:cubicBezTo>
                    <a:pt x="33369" y="185869"/>
                    <a:pt x="115408" y="191989"/>
                    <a:pt x="138224" y="195031"/>
                  </a:cubicBezTo>
                  <a:cubicBezTo>
                    <a:pt x="211313" y="204777"/>
                    <a:pt x="244099" y="207977"/>
                    <a:pt x="318977" y="216296"/>
                  </a:cubicBezTo>
                  <a:cubicBezTo>
                    <a:pt x="329610" y="212752"/>
                    <a:pt x="344361" y="214784"/>
                    <a:pt x="350875" y="205664"/>
                  </a:cubicBezTo>
                  <a:cubicBezTo>
                    <a:pt x="377775" y="168004"/>
                    <a:pt x="376601" y="128954"/>
                    <a:pt x="361507" y="88705"/>
                  </a:cubicBezTo>
                  <a:cubicBezTo>
                    <a:pt x="357020" y="76740"/>
                    <a:pt x="347330" y="67440"/>
                    <a:pt x="340242" y="56808"/>
                  </a:cubicBezTo>
                  <a:cubicBezTo>
                    <a:pt x="331440" y="30400"/>
                    <a:pt x="332242" y="11044"/>
                    <a:pt x="297712" y="3645"/>
                  </a:cubicBezTo>
                  <a:cubicBezTo>
                    <a:pt x="259434" y="-4557"/>
                    <a:pt x="217968" y="3645"/>
                    <a:pt x="202019" y="3645"/>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1256848" y="6453336"/>
            <a:ext cx="3603184" cy="369332"/>
          </a:xfrm>
          <a:prstGeom prst="rect">
            <a:avLst/>
          </a:prstGeom>
          <a:noFill/>
        </p:spPr>
        <p:txBody>
          <a:bodyPr wrap="square" rtlCol="0">
            <a:spAutoFit/>
          </a:bodyPr>
          <a:lstStyle/>
          <a:p>
            <a:r>
              <a:rPr lang="en-GB" dirty="0" smtClean="0"/>
              <a:t>Problems: lattice size &amp; spacing</a:t>
            </a:r>
            <a:endParaRPr lang="en-GB" dirty="0"/>
          </a:p>
        </p:txBody>
      </p:sp>
      <p:grpSp>
        <p:nvGrpSpPr>
          <p:cNvPr id="32" name="Group 31"/>
          <p:cNvGrpSpPr/>
          <p:nvPr/>
        </p:nvGrpSpPr>
        <p:grpSpPr>
          <a:xfrm>
            <a:off x="971600" y="1268760"/>
            <a:ext cx="7920880" cy="5040560"/>
            <a:chOff x="971600" y="1268760"/>
            <a:chExt cx="7920880" cy="5040560"/>
          </a:xfrm>
        </p:grpSpPr>
        <p:grpSp>
          <p:nvGrpSpPr>
            <p:cNvPr id="10" name="Group 9"/>
            <p:cNvGrpSpPr/>
            <p:nvPr/>
          </p:nvGrpSpPr>
          <p:grpSpPr>
            <a:xfrm>
              <a:off x="971600" y="1268760"/>
              <a:ext cx="7920880" cy="720080"/>
              <a:chOff x="971600" y="1268760"/>
              <a:chExt cx="7920880" cy="720080"/>
            </a:xfrm>
          </p:grpSpPr>
          <p:sp>
            <p:nvSpPr>
              <p:cNvPr id="4" name="Oval 3"/>
              <p:cNvSpPr/>
              <p:nvPr/>
            </p:nvSpPr>
            <p:spPr>
              <a:xfrm>
                <a:off x="9716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41176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85192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29208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73224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1724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971600" y="2708920"/>
              <a:ext cx="7920880" cy="720080"/>
              <a:chOff x="971600" y="1268760"/>
              <a:chExt cx="7920880" cy="720080"/>
            </a:xfrm>
          </p:grpSpPr>
          <p:sp>
            <p:nvSpPr>
              <p:cNvPr id="12" name="Oval 11"/>
              <p:cNvSpPr/>
              <p:nvPr/>
            </p:nvSpPr>
            <p:spPr>
              <a:xfrm>
                <a:off x="9716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41176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85192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29208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73224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81724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971600" y="4149080"/>
              <a:ext cx="7920880" cy="720080"/>
              <a:chOff x="971600" y="1268760"/>
              <a:chExt cx="7920880" cy="720080"/>
            </a:xfrm>
          </p:grpSpPr>
          <p:sp>
            <p:nvSpPr>
              <p:cNvPr id="19" name="Oval 18"/>
              <p:cNvSpPr/>
              <p:nvPr/>
            </p:nvSpPr>
            <p:spPr>
              <a:xfrm>
                <a:off x="9716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41176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85192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29208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73224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81724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971600" y="5589240"/>
              <a:ext cx="7920880" cy="720080"/>
              <a:chOff x="971600" y="1268760"/>
              <a:chExt cx="7920880" cy="720080"/>
            </a:xfrm>
          </p:grpSpPr>
          <p:sp>
            <p:nvSpPr>
              <p:cNvPr id="26" name="Oval 25"/>
              <p:cNvSpPr/>
              <p:nvPr/>
            </p:nvSpPr>
            <p:spPr>
              <a:xfrm>
                <a:off x="9716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241176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85192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29208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73224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8172400" y="1268760"/>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389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thumb/8/84/Coloured_Voronoi_3D_slice.svg/1024px-Coloured_Voronoi_3D_slic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836712"/>
            <a:ext cx="5848003" cy="5848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332656"/>
            <a:ext cx="1872208" cy="523220"/>
          </a:xfrm>
          <a:prstGeom prst="rect">
            <a:avLst/>
          </a:prstGeom>
          <a:noFill/>
        </p:spPr>
        <p:txBody>
          <a:bodyPr wrap="square" rtlCol="0">
            <a:spAutoFit/>
          </a:bodyPr>
          <a:lstStyle/>
          <a:p>
            <a:r>
              <a:rPr lang="en-GB" sz="2800" dirty="0" err="1" smtClean="0">
                <a:solidFill>
                  <a:srgbClr val="0000FF"/>
                </a:solidFill>
              </a:rPr>
              <a:t>Tesselation</a:t>
            </a:r>
            <a:endParaRPr lang="en-GB" sz="2800" dirty="0">
              <a:solidFill>
                <a:srgbClr val="0000FF"/>
              </a:solidFill>
            </a:endParaRPr>
          </a:p>
        </p:txBody>
      </p:sp>
      <p:pic>
        <p:nvPicPr>
          <p:cNvPr id="12292" name="Picture 4" descr="http://euler.slu.edu/escher/upload/thumb/4/49/Cairo-pentagon.svg/200px-Cairo-pentag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9807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quadibloc.com/math/images/irpen5.gif"/>
          <p:cNvPicPr>
            <a:picLocks noChangeAspect="1" noChangeArrowheads="1"/>
          </p:cNvPicPr>
          <p:nvPr/>
        </p:nvPicPr>
        <p:blipFill rotWithShape="1">
          <a:blip r:embed="rId5">
            <a:extLst>
              <a:ext uri="{28A0092B-C50C-407E-A947-70E740481C1C}">
                <a14:useLocalDpi xmlns:a14="http://schemas.microsoft.com/office/drawing/2010/main" val="0"/>
              </a:ext>
            </a:extLst>
          </a:blip>
          <a:srcRect r="16241"/>
          <a:stretch/>
        </p:blipFill>
        <p:spPr bwMode="auto">
          <a:xfrm>
            <a:off x="53752" y="2985120"/>
            <a:ext cx="1914748" cy="15240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2296" name="Picture 8" descr="http://xahlee.info/MathGraphicsGallery_dir/Tiling_dir/im/sq_unif_starpoly_pentagon-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28" y="4725144"/>
            <a:ext cx="1894284" cy="18942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1880" y="188640"/>
            <a:ext cx="5328592" cy="646331"/>
          </a:xfrm>
          <a:prstGeom prst="rect">
            <a:avLst/>
          </a:prstGeom>
          <a:noFill/>
        </p:spPr>
        <p:txBody>
          <a:bodyPr wrap="square" rtlCol="0">
            <a:spAutoFit/>
          </a:bodyPr>
          <a:lstStyle/>
          <a:p>
            <a:r>
              <a:rPr lang="en-GB" dirty="0" smtClean="0"/>
              <a:t>Apply lattices and use mathematical concepts of </a:t>
            </a:r>
            <a:br>
              <a:rPr lang="en-GB" dirty="0" smtClean="0"/>
            </a:br>
            <a:r>
              <a:rPr lang="en-GB" dirty="0" smtClean="0"/>
              <a:t>“Lattice </a:t>
            </a:r>
            <a:r>
              <a:rPr lang="en-GB" dirty="0" err="1" smtClean="0"/>
              <a:t>tesellation</a:t>
            </a:r>
            <a:r>
              <a:rPr lang="en-GB" dirty="0" smtClean="0"/>
              <a:t> of congruent domains”</a:t>
            </a:r>
            <a:endParaRPr lang="en-GB" dirty="0"/>
          </a:p>
        </p:txBody>
      </p:sp>
    </p:spTree>
    <p:extLst>
      <p:ext uri="{BB962C8B-B14F-4D97-AF65-F5344CB8AC3E}">
        <p14:creationId xmlns:p14="http://schemas.microsoft.com/office/powerpoint/2010/main" val="3177515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ourcepool.net/assets/misc/content-visuals/net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773416"/>
            <a:ext cx="2736304" cy="20522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5896" y="58298"/>
            <a:ext cx="2880320" cy="584775"/>
          </a:xfrm>
          <a:prstGeom prst="rect">
            <a:avLst/>
          </a:prstGeom>
          <a:noFill/>
        </p:spPr>
        <p:txBody>
          <a:bodyPr wrap="square" rtlCol="0">
            <a:spAutoFit/>
          </a:bodyPr>
          <a:lstStyle/>
          <a:p>
            <a:pPr algn="ctr"/>
            <a:r>
              <a:rPr lang="en-GB" sz="3200" b="1" dirty="0" smtClean="0">
                <a:solidFill>
                  <a:srgbClr val="0000FF"/>
                </a:solidFill>
              </a:rPr>
              <a:t>CONNECTIVITY</a:t>
            </a:r>
            <a:endParaRPr lang="en-GB" sz="3200" b="1" dirty="0">
              <a:solidFill>
                <a:srgbClr val="0000FF"/>
              </a:solidFill>
            </a:endParaRPr>
          </a:p>
        </p:txBody>
      </p:sp>
      <p:pic>
        <p:nvPicPr>
          <p:cNvPr id="14340" name="Picture 4" descr="http://medcitynews.com/wp-content/uploads/internet-connec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95" y="188640"/>
            <a:ext cx="3168352" cy="205309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nature.com/neuro/journal/v16/n7/images_article/nn.3423-F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5" y="2340061"/>
            <a:ext cx="2172782" cy="202068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knowledgeutopia.files.wordpress.com/2013/12/connectom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169" y="2344790"/>
            <a:ext cx="3960440" cy="3142662"/>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connectomethebook.com/wp-content/uploads/2011/11/Brainforest21_1119.jpg"/>
          <p:cNvPicPr>
            <a:picLocks noChangeAspect="1" noChangeArrowheads="1"/>
          </p:cNvPicPr>
          <p:nvPr/>
        </p:nvPicPr>
        <p:blipFill rotWithShape="1">
          <a:blip r:embed="rId6">
            <a:extLst>
              <a:ext uri="{28A0092B-C50C-407E-A947-70E740481C1C}">
                <a14:useLocalDpi xmlns:a14="http://schemas.microsoft.com/office/drawing/2010/main" val="0"/>
              </a:ext>
            </a:extLst>
          </a:blip>
          <a:srcRect l="18671" r="17361" b="4525"/>
          <a:stretch/>
        </p:blipFill>
        <p:spPr bwMode="auto">
          <a:xfrm>
            <a:off x="6401193" y="3610184"/>
            <a:ext cx="2635303" cy="294999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intechopen.com/source/html/41878/media/imag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7910" y="4169147"/>
            <a:ext cx="3097349" cy="1366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2320" y="6516052"/>
            <a:ext cx="2880320" cy="369332"/>
          </a:xfrm>
          <a:prstGeom prst="rect">
            <a:avLst/>
          </a:prstGeom>
          <a:noFill/>
        </p:spPr>
        <p:txBody>
          <a:bodyPr wrap="square" rtlCol="0">
            <a:spAutoFit/>
          </a:bodyPr>
          <a:lstStyle/>
          <a:p>
            <a:r>
              <a:rPr lang="en-GB" dirty="0" smtClean="0"/>
              <a:t>Brain Forest !</a:t>
            </a:r>
            <a:endParaRPr lang="en-GB" dirty="0"/>
          </a:p>
        </p:txBody>
      </p:sp>
      <p:pic>
        <p:nvPicPr>
          <p:cNvPr id="14350" name="Picture 14" descr="http://energy.sandia.gov/wp-content/gallery/uploads/retinal-connectome-Murat-Okandan.jpg"/>
          <p:cNvPicPr>
            <a:picLocks noChangeAspect="1" noChangeArrowheads="1"/>
          </p:cNvPicPr>
          <p:nvPr/>
        </p:nvPicPr>
        <p:blipFill rotWithShape="1">
          <a:blip r:embed="rId8">
            <a:extLst>
              <a:ext uri="{28A0092B-C50C-407E-A947-70E740481C1C}">
                <a14:useLocalDpi xmlns:a14="http://schemas.microsoft.com/office/drawing/2010/main" val="0"/>
              </a:ext>
            </a:extLst>
          </a:blip>
          <a:srcRect l="2730" t="6771" r="2555" b="25689"/>
          <a:stretch/>
        </p:blipFill>
        <p:spPr bwMode="auto">
          <a:xfrm>
            <a:off x="243998" y="5487452"/>
            <a:ext cx="5996728" cy="118809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ttp://pubs.rsc.org/services/images/RSCpubs.ePlatform.Service.FreeContent.ImageService.svc/ImageService/Articleimage/2013/CP/c3cp52356j/c3cp52356j-f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641" y="773416"/>
            <a:ext cx="3059832" cy="16911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journals.plos.org/plosone/article/figure/image?size=large&amp;id=10.1371/journal.pone.0032636.g0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0637" y="2508297"/>
            <a:ext cx="2073836" cy="99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75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274638"/>
            <a:ext cx="8229600" cy="1143000"/>
          </a:xfrm>
        </p:spPr>
        <p:txBody>
          <a:bodyPr/>
          <a:lstStyle/>
          <a:p>
            <a:r>
              <a:rPr lang="en-GB" dirty="0" smtClean="0">
                <a:solidFill>
                  <a:srgbClr val="0000FF"/>
                </a:solidFill>
              </a:rPr>
              <a:t>Things which may be measured</a:t>
            </a:r>
            <a:endParaRPr lang="en-GB" dirty="0">
              <a:solidFill>
                <a:srgbClr val="0000FF"/>
              </a:solidFill>
            </a:endParaRPr>
          </a:p>
        </p:txBody>
      </p:sp>
      <p:sp>
        <p:nvSpPr>
          <p:cNvPr id="3" name="Content Placeholder 2"/>
          <p:cNvSpPr>
            <a:spLocks noGrp="1"/>
          </p:cNvSpPr>
          <p:nvPr>
            <p:ph idx="1"/>
          </p:nvPr>
        </p:nvSpPr>
        <p:spPr>
          <a:xfrm>
            <a:off x="35496" y="1340768"/>
            <a:ext cx="10163472" cy="5400600"/>
          </a:xfrm>
        </p:spPr>
        <p:txBody>
          <a:bodyPr>
            <a:normAutofit/>
          </a:bodyPr>
          <a:lstStyle/>
          <a:p>
            <a:r>
              <a:rPr lang="en-GB" dirty="0" smtClean="0"/>
              <a:t>Structures  (3D)</a:t>
            </a:r>
          </a:p>
          <a:p>
            <a:pPr lvl="2"/>
            <a:r>
              <a:rPr lang="en-GB" dirty="0" smtClean="0"/>
              <a:t>Number, size, surface area, length, volume, shape, …</a:t>
            </a:r>
          </a:p>
          <a:p>
            <a:r>
              <a:rPr lang="en-GB" dirty="0" smtClean="0"/>
              <a:t>Mass</a:t>
            </a:r>
          </a:p>
          <a:p>
            <a:pPr lvl="2"/>
            <a:r>
              <a:rPr lang="en-GB" dirty="0" smtClean="0"/>
              <a:t>Weights of organelles, cells, tissues, organs, people, ...</a:t>
            </a:r>
          </a:p>
          <a:p>
            <a:r>
              <a:rPr lang="en-GB" dirty="0" smtClean="0"/>
              <a:t>Shapes &amp; Arrangement</a:t>
            </a:r>
          </a:p>
          <a:p>
            <a:pPr lvl="2"/>
            <a:r>
              <a:rPr lang="en-GB" dirty="0" smtClean="0"/>
              <a:t>Macromolecules, organelles, cells, tissues, organs, people, …</a:t>
            </a:r>
          </a:p>
          <a:p>
            <a:r>
              <a:rPr lang="en-GB" dirty="0" smtClean="0"/>
              <a:t>Chemical Constituents</a:t>
            </a:r>
          </a:p>
          <a:p>
            <a:pPr lvl="2"/>
            <a:r>
              <a:rPr lang="en-GB" dirty="0" smtClean="0"/>
              <a:t>Storage products, DNA</a:t>
            </a:r>
          </a:p>
          <a:p>
            <a:r>
              <a:rPr lang="en-GB" dirty="0" smtClean="0"/>
              <a:t>Activity – Time (4D)</a:t>
            </a:r>
          </a:p>
          <a:p>
            <a:pPr lvl="2"/>
            <a:r>
              <a:rPr lang="en-GB" dirty="0" smtClean="0"/>
              <a:t>Enzyme activities, intracellular events, cell turnover, movement</a:t>
            </a:r>
          </a:p>
        </p:txBody>
      </p:sp>
      <p:sp>
        <p:nvSpPr>
          <p:cNvPr id="4" name="TextBox 3"/>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What ?</a:t>
            </a:r>
            <a:endParaRPr lang="en-GB" sz="3200" b="1" dirty="0">
              <a:solidFill>
                <a:srgbClr val="0000FF"/>
              </a:solidFill>
            </a:endParaRPr>
          </a:p>
        </p:txBody>
      </p:sp>
    </p:spTree>
    <p:extLst>
      <p:ext uri="{BB962C8B-B14F-4D97-AF65-F5344CB8AC3E}">
        <p14:creationId xmlns:p14="http://schemas.microsoft.com/office/powerpoint/2010/main" val="24417263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96" t="17356" r="31634" b="24391"/>
          <a:stretch/>
        </p:blipFill>
        <p:spPr bwMode="auto">
          <a:xfrm>
            <a:off x="1187624" y="931991"/>
            <a:ext cx="665771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27784" y="188640"/>
            <a:ext cx="2880320" cy="584775"/>
          </a:xfrm>
          <a:prstGeom prst="rect">
            <a:avLst/>
          </a:prstGeom>
          <a:solidFill>
            <a:schemeClr val="accent1">
              <a:lumMod val="20000"/>
              <a:lumOff val="80000"/>
            </a:schemeClr>
          </a:solidFill>
        </p:spPr>
        <p:txBody>
          <a:bodyPr wrap="square" rtlCol="0">
            <a:spAutoFit/>
          </a:bodyPr>
          <a:lstStyle/>
          <a:p>
            <a:pPr algn="ctr"/>
            <a:r>
              <a:rPr lang="en-GB" sz="3200" b="1" dirty="0" smtClean="0">
                <a:solidFill>
                  <a:srgbClr val="0000FF"/>
                </a:solidFill>
              </a:rPr>
              <a:t>ORIENTATION</a:t>
            </a:r>
            <a:endParaRPr lang="en-GB" sz="3200" b="1" dirty="0">
              <a:solidFill>
                <a:srgbClr val="0000FF"/>
              </a:solidFill>
            </a:endParaRPr>
          </a:p>
        </p:txBody>
      </p:sp>
      <p:sp>
        <p:nvSpPr>
          <p:cNvPr id="2" name="TextBox 1"/>
          <p:cNvSpPr txBox="1"/>
          <p:nvPr/>
        </p:nvSpPr>
        <p:spPr>
          <a:xfrm>
            <a:off x="4860032" y="4077072"/>
            <a:ext cx="3528392" cy="369332"/>
          </a:xfrm>
          <a:prstGeom prst="rect">
            <a:avLst/>
          </a:prstGeom>
          <a:noFill/>
        </p:spPr>
        <p:txBody>
          <a:bodyPr wrap="square" rtlCol="0">
            <a:spAutoFit/>
          </a:bodyPr>
          <a:lstStyle/>
          <a:p>
            <a:r>
              <a:rPr lang="en-GB" dirty="0" smtClean="0"/>
              <a:t>Apply line lattice</a:t>
            </a:r>
            <a:endParaRPr lang="en-GB" dirty="0"/>
          </a:p>
        </p:txBody>
      </p:sp>
      <p:grpSp>
        <p:nvGrpSpPr>
          <p:cNvPr id="6" name="Group 5"/>
          <p:cNvGrpSpPr/>
          <p:nvPr/>
        </p:nvGrpSpPr>
        <p:grpSpPr>
          <a:xfrm>
            <a:off x="6624228" y="3815759"/>
            <a:ext cx="2036424" cy="1840600"/>
            <a:chOff x="3059832" y="3717032"/>
            <a:chExt cx="2232248" cy="2179687"/>
          </a:xfrm>
        </p:grpSpPr>
        <p:sp>
          <p:nvSpPr>
            <p:cNvPr id="7" name="Rectangle 6"/>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059832" y="3934294"/>
              <a:ext cx="2232248" cy="1799359"/>
              <a:chOff x="539552" y="3962869"/>
              <a:chExt cx="2232248" cy="1799359"/>
            </a:xfrm>
          </p:grpSpPr>
          <p:cxnSp>
            <p:nvCxnSpPr>
              <p:cNvPr id="9" name="Straight Connector 8"/>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368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1/15/PurkinjeCell.jpg"/>
          <p:cNvPicPr>
            <a:picLocks noChangeAspect="1" noChangeArrowheads="1"/>
          </p:cNvPicPr>
          <p:nvPr/>
        </p:nvPicPr>
        <p:blipFill rotWithShape="1">
          <a:blip r:embed="rId2">
            <a:extLst>
              <a:ext uri="{28A0092B-C50C-407E-A947-70E740481C1C}">
                <a14:useLocalDpi xmlns:a14="http://schemas.microsoft.com/office/drawing/2010/main" val="0"/>
              </a:ext>
            </a:extLst>
          </a:blip>
          <a:srcRect l="24605" r="7474" b="24429"/>
          <a:stretch/>
        </p:blipFill>
        <p:spPr bwMode="auto">
          <a:xfrm>
            <a:off x="-36512" y="10517"/>
            <a:ext cx="4727150" cy="6847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data\anatpostgrad\ACA4\IMG_0063knee3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476672" y="1190672"/>
            <a:ext cx="6858000" cy="4476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27784" y="188640"/>
            <a:ext cx="2880320" cy="584775"/>
          </a:xfrm>
          <a:prstGeom prst="rect">
            <a:avLst/>
          </a:prstGeom>
          <a:solidFill>
            <a:schemeClr val="accent1">
              <a:lumMod val="20000"/>
              <a:lumOff val="80000"/>
            </a:schemeClr>
          </a:solidFill>
        </p:spPr>
        <p:txBody>
          <a:bodyPr wrap="square" rtlCol="0">
            <a:spAutoFit/>
          </a:bodyPr>
          <a:lstStyle/>
          <a:p>
            <a:pPr algn="ctr"/>
            <a:r>
              <a:rPr lang="en-GB" sz="3200" b="1" dirty="0" smtClean="0">
                <a:solidFill>
                  <a:srgbClr val="0000FF"/>
                </a:solidFill>
              </a:rPr>
              <a:t>ORIENTATION</a:t>
            </a:r>
            <a:endParaRPr lang="en-GB" sz="3200" b="1" dirty="0">
              <a:solidFill>
                <a:srgbClr val="0000FF"/>
              </a:solidFill>
            </a:endParaRPr>
          </a:p>
        </p:txBody>
      </p:sp>
      <p:pic>
        <p:nvPicPr>
          <p:cNvPr id="1032" name="Picture 8" descr="http://physrev.physiology.org/content/physrev/85/3/943/F15.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286398"/>
            <a:ext cx="2210347" cy="15716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948" y="773415"/>
            <a:ext cx="2036424" cy="1840600"/>
            <a:chOff x="3059832" y="3717032"/>
            <a:chExt cx="2232248" cy="2179687"/>
          </a:xfrm>
        </p:grpSpPr>
        <p:sp>
          <p:nvSpPr>
            <p:cNvPr id="7" name="Rectangle 6"/>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059832" y="3934294"/>
              <a:ext cx="2232248" cy="1799359"/>
              <a:chOff x="539552" y="3962869"/>
              <a:chExt cx="2232248" cy="1799359"/>
            </a:xfrm>
          </p:grpSpPr>
          <p:cxnSp>
            <p:nvCxnSpPr>
              <p:cNvPr id="9" name="Straight Connector 8"/>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102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545758"/>
            <a:ext cx="8229600" cy="4525963"/>
          </a:xfrm>
        </p:spPr>
        <p:txBody>
          <a:bodyPr>
            <a:normAutofit/>
          </a:bodyPr>
          <a:lstStyle/>
          <a:p>
            <a:r>
              <a:rPr lang="en-GB" sz="2800" dirty="0" smtClean="0"/>
              <a:t>Cut section in ONE plane</a:t>
            </a:r>
          </a:p>
          <a:p>
            <a:r>
              <a:rPr lang="en-GB" sz="2800" dirty="0" smtClean="0"/>
              <a:t>Apply line lattice in TWO orientations</a:t>
            </a:r>
            <a:endParaRPr lang="en-GB" sz="2800" dirty="0"/>
          </a:p>
        </p:txBody>
      </p:sp>
      <p:sp>
        <p:nvSpPr>
          <p:cNvPr id="4" name="TextBox 3"/>
          <p:cNvSpPr txBox="1"/>
          <p:nvPr/>
        </p:nvSpPr>
        <p:spPr>
          <a:xfrm>
            <a:off x="2627784" y="188640"/>
            <a:ext cx="2880320" cy="584775"/>
          </a:xfrm>
          <a:prstGeom prst="rect">
            <a:avLst/>
          </a:prstGeom>
          <a:solidFill>
            <a:schemeClr val="accent1">
              <a:lumMod val="20000"/>
              <a:lumOff val="80000"/>
            </a:schemeClr>
          </a:solidFill>
        </p:spPr>
        <p:txBody>
          <a:bodyPr wrap="square" rtlCol="0">
            <a:spAutoFit/>
          </a:bodyPr>
          <a:lstStyle/>
          <a:p>
            <a:pPr algn="ctr"/>
            <a:r>
              <a:rPr lang="en-GB" sz="3200" b="1" dirty="0" smtClean="0">
                <a:solidFill>
                  <a:srgbClr val="0000FF"/>
                </a:solidFill>
              </a:rPr>
              <a:t>ORIENTATION</a:t>
            </a:r>
            <a:endParaRPr lang="en-GB" sz="3200" b="1" dirty="0">
              <a:solidFill>
                <a:srgbClr val="0000FF"/>
              </a:solidFill>
            </a:endParaRPr>
          </a:p>
        </p:txBody>
      </p:sp>
      <p:pic>
        <p:nvPicPr>
          <p:cNvPr id="12290" name="Picture 2" descr="http://missinglink.ucsf.edu/lm/ids_104_musclenerve_path/student_musclenerve/thumbnails/EM.nl.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35" t="21679" r="10335"/>
          <a:stretch/>
        </p:blipFill>
        <p:spPr bwMode="auto">
          <a:xfrm>
            <a:off x="6588224" y="116632"/>
            <a:ext cx="249652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missinglink.ucsf.edu/lm/ids_104_musclenerve_path/student_musclenerve/thumbnails/EM.nl.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35" t="21679" r="10335"/>
          <a:stretch/>
        </p:blipFill>
        <p:spPr bwMode="auto">
          <a:xfrm>
            <a:off x="6588224" y="2348880"/>
            <a:ext cx="2496520" cy="20882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732240" y="220248"/>
            <a:ext cx="2036424" cy="1840600"/>
            <a:chOff x="3059832" y="3717032"/>
            <a:chExt cx="2232248" cy="2179687"/>
          </a:xfrm>
        </p:grpSpPr>
        <p:sp>
          <p:nvSpPr>
            <p:cNvPr id="8" name="Rectangle 7"/>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059832" y="3934294"/>
              <a:ext cx="2232248" cy="1799359"/>
              <a:chOff x="539552" y="3962869"/>
              <a:chExt cx="2232248" cy="1799359"/>
            </a:xfrm>
          </p:grpSpPr>
          <p:cxnSp>
            <p:nvCxnSpPr>
              <p:cNvPr id="10" name="Straight Connector 9"/>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 name="Group 16"/>
          <p:cNvGrpSpPr/>
          <p:nvPr/>
        </p:nvGrpSpPr>
        <p:grpSpPr>
          <a:xfrm rot="16200000">
            <a:off x="6866156" y="2462596"/>
            <a:ext cx="1964416" cy="1840600"/>
            <a:chOff x="3059832" y="3717032"/>
            <a:chExt cx="2232248" cy="2179687"/>
          </a:xfrm>
        </p:grpSpPr>
        <p:sp>
          <p:nvSpPr>
            <p:cNvPr id="18" name="Rectangle 17"/>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3059832" y="3934294"/>
              <a:ext cx="2232248" cy="1799359"/>
              <a:chOff x="539552" y="3962869"/>
              <a:chExt cx="2232248" cy="1799359"/>
            </a:xfrm>
          </p:grpSpPr>
          <p:cxnSp>
            <p:nvCxnSpPr>
              <p:cNvPr id="20" name="Straight Connector 19"/>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 name="TextBox 4"/>
          <p:cNvSpPr txBox="1"/>
          <p:nvPr/>
        </p:nvSpPr>
        <p:spPr>
          <a:xfrm>
            <a:off x="785681" y="3382896"/>
            <a:ext cx="5424247" cy="646331"/>
          </a:xfrm>
          <a:prstGeom prst="rect">
            <a:avLst/>
          </a:prstGeom>
          <a:noFill/>
        </p:spPr>
        <p:txBody>
          <a:bodyPr wrap="square" rtlCol="0">
            <a:spAutoFit/>
          </a:bodyPr>
          <a:lstStyle/>
          <a:p>
            <a:r>
              <a:rPr lang="en-GB" sz="3600" b="1" dirty="0" err="1" smtClean="0"/>
              <a:t>Sv</a:t>
            </a:r>
            <a:r>
              <a:rPr lang="en-GB" sz="2800" dirty="0" smtClean="0"/>
              <a:t> =</a:t>
            </a:r>
            <a:r>
              <a:rPr lang="el-GR" sz="2800" dirty="0" smtClean="0"/>
              <a:t>π</a:t>
            </a:r>
            <a:r>
              <a:rPr lang="en-GB" sz="2800" dirty="0" smtClean="0"/>
              <a:t>/2 I</a:t>
            </a:r>
            <a:r>
              <a:rPr lang="en-GB" sz="2800" baseline="-25000" dirty="0" smtClean="0"/>
              <a:t>L</a:t>
            </a:r>
            <a:r>
              <a:rPr lang="en-GB" sz="2800" dirty="0" smtClean="0"/>
              <a:t>  + 2I</a:t>
            </a:r>
            <a:r>
              <a:rPr lang="en-GB" sz="2800" baseline="-25000" dirty="0" smtClean="0"/>
              <a:t>L</a:t>
            </a:r>
            <a:r>
              <a:rPr lang="en-GB" sz="2800" dirty="0" smtClean="0"/>
              <a:t>   - </a:t>
            </a:r>
            <a:r>
              <a:rPr lang="el-GR" sz="2800" dirty="0"/>
              <a:t>π </a:t>
            </a:r>
            <a:r>
              <a:rPr lang="en-GB" sz="2800" dirty="0" smtClean="0"/>
              <a:t>/2 I</a:t>
            </a:r>
            <a:r>
              <a:rPr lang="en-GB" sz="2800" baseline="-25000" dirty="0" smtClean="0"/>
              <a:t>L </a:t>
            </a:r>
            <a:endParaRPr lang="en-GB" sz="2800" baseline="-25000" dirty="0"/>
          </a:p>
        </p:txBody>
      </p:sp>
      <p:sp>
        <p:nvSpPr>
          <p:cNvPr id="27" name="TextBox 26"/>
          <p:cNvSpPr txBox="1"/>
          <p:nvPr/>
        </p:nvSpPr>
        <p:spPr>
          <a:xfrm>
            <a:off x="539552" y="4689037"/>
            <a:ext cx="5400600" cy="2554545"/>
          </a:xfrm>
          <a:prstGeom prst="rect">
            <a:avLst/>
          </a:prstGeom>
          <a:noFill/>
        </p:spPr>
        <p:txBody>
          <a:bodyPr wrap="square" rtlCol="0">
            <a:spAutoFit/>
          </a:bodyPr>
          <a:lstStyle/>
          <a:p>
            <a:r>
              <a:rPr lang="en-GB" sz="2400" u="sng" dirty="0" smtClean="0"/>
              <a:t>Degree of orientation of surfaces</a:t>
            </a:r>
          </a:p>
          <a:p>
            <a:endParaRPr lang="en-GB" sz="2400" u="sng" dirty="0"/>
          </a:p>
          <a:p>
            <a:r>
              <a:rPr lang="en-GB" sz="2400" dirty="0" smtClean="0"/>
              <a:t>       </a:t>
            </a:r>
            <a:r>
              <a:rPr lang="en-GB" sz="3200" b="1" dirty="0" smtClean="0"/>
              <a:t>Ω</a:t>
            </a:r>
            <a:r>
              <a:rPr lang="en-GB" sz="2400" dirty="0" smtClean="0"/>
              <a:t> =         I</a:t>
            </a:r>
            <a:r>
              <a:rPr lang="en-GB" sz="2400" baseline="-25000" dirty="0" smtClean="0"/>
              <a:t>L</a:t>
            </a:r>
            <a:r>
              <a:rPr lang="en-GB" sz="2400" dirty="0" smtClean="0"/>
              <a:t>   + I</a:t>
            </a:r>
            <a:r>
              <a:rPr lang="en-GB" sz="2400" baseline="-25000" dirty="0" smtClean="0"/>
              <a:t>L</a:t>
            </a:r>
            <a:br>
              <a:rPr lang="en-GB" sz="2400" baseline="-25000" dirty="0" smtClean="0"/>
            </a:br>
            <a:endParaRPr lang="en-GB" sz="2400" baseline="-25000" dirty="0" smtClean="0"/>
          </a:p>
          <a:p>
            <a:r>
              <a:rPr lang="en-GB" sz="2400" dirty="0"/>
              <a:t> </a:t>
            </a:r>
            <a:r>
              <a:rPr lang="en-GB" sz="2400" dirty="0" smtClean="0"/>
              <a:t>               I</a:t>
            </a:r>
            <a:r>
              <a:rPr lang="en-GB" sz="2400" baseline="-25000" dirty="0" smtClean="0"/>
              <a:t>L</a:t>
            </a:r>
            <a:r>
              <a:rPr lang="en-GB" sz="2400" dirty="0" smtClean="0"/>
              <a:t>  + 4/</a:t>
            </a:r>
            <a:r>
              <a:rPr lang="el-GR" sz="2400" dirty="0"/>
              <a:t> π</a:t>
            </a:r>
            <a:r>
              <a:rPr lang="en-GB" sz="2400" dirty="0" smtClean="0"/>
              <a:t> I</a:t>
            </a:r>
            <a:r>
              <a:rPr lang="en-GB" sz="2400" baseline="-25000" dirty="0" smtClean="0"/>
              <a:t>L</a:t>
            </a:r>
            <a:r>
              <a:rPr lang="en-GB" sz="2400" dirty="0" smtClean="0"/>
              <a:t>  – I</a:t>
            </a:r>
            <a:r>
              <a:rPr lang="en-GB" sz="2400" baseline="-25000" dirty="0" smtClean="0"/>
              <a:t>L</a:t>
            </a:r>
          </a:p>
          <a:p>
            <a:endParaRPr lang="en-GB" sz="2000" dirty="0"/>
          </a:p>
          <a:p>
            <a:r>
              <a:rPr lang="en-GB" sz="2000" dirty="0" smtClean="0"/>
              <a:t>                                                         </a:t>
            </a:r>
            <a:endParaRPr lang="en-GB" sz="2000" dirty="0"/>
          </a:p>
        </p:txBody>
      </p:sp>
      <p:cxnSp>
        <p:nvCxnSpPr>
          <p:cNvPr id="29" name="Straight Connector 28"/>
          <p:cNvCxnSpPr/>
          <p:nvPr/>
        </p:nvCxnSpPr>
        <p:spPr>
          <a:xfrm>
            <a:off x="1691680" y="6021288"/>
            <a:ext cx="201622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0800000">
            <a:off x="6152803" y="3198229"/>
            <a:ext cx="360040" cy="369332"/>
          </a:xfrm>
          <a:prstGeom prst="rect">
            <a:avLst/>
          </a:prstGeom>
          <a:noFill/>
        </p:spPr>
        <p:txBody>
          <a:bodyPr wrap="square" rtlCol="0">
            <a:spAutoFit/>
          </a:bodyPr>
          <a:lstStyle/>
          <a:p>
            <a:r>
              <a:rPr lang="en-GB" b="1" dirty="0" smtClean="0">
                <a:solidFill>
                  <a:srgbClr val="FF0000"/>
                </a:solidFill>
              </a:rPr>
              <a:t>T</a:t>
            </a:r>
            <a:endParaRPr lang="en-GB" b="1" dirty="0">
              <a:solidFill>
                <a:srgbClr val="FF0000"/>
              </a:solidFill>
            </a:endParaRPr>
          </a:p>
        </p:txBody>
      </p:sp>
      <p:sp>
        <p:nvSpPr>
          <p:cNvPr id="32" name="TextBox 31"/>
          <p:cNvSpPr txBox="1"/>
          <p:nvPr/>
        </p:nvSpPr>
        <p:spPr>
          <a:xfrm rot="10800000">
            <a:off x="2195737" y="3707739"/>
            <a:ext cx="360040" cy="369332"/>
          </a:xfrm>
          <a:prstGeom prst="rect">
            <a:avLst/>
          </a:prstGeom>
          <a:noFill/>
        </p:spPr>
        <p:txBody>
          <a:bodyPr wrap="square" rtlCol="0">
            <a:spAutoFit/>
          </a:bodyPr>
          <a:lstStyle/>
          <a:p>
            <a:r>
              <a:rPr lang="en-GB" b="1" dirty="0" smtClean="0">
                <a:solidFill>
                  <a:srgbClr val="FF0000"/>
                </a:solidFill>
              </a:rPr>
              <a:t>T</a:t>
            </a:r>
            <a:endParaRPr lang="en-GB" b="1" dirty="0">
              <a:solidFill>
                <a:srgbClr val="FF0000"/>
              </a:solidFill>
            </a:endParaRPr>
          </a:p>
        </p:txBody>
      </p:sp>
      <p:sp>
        <p:nvSpPr>
          <p:cNvPr id="33" name="TextBox 32"/>
          <p:cNvSpPr txBox="1"/>
          <p:nvPr/>
        </p:nvSpPr>
        <p:spPr>
          <a:xfrm rot="10800000">
            <a:off x="2235845" y="5723964"/>
            <a:ext cx="360040" cy="369332"/>
          </a:xfrm>
          <a:prstGeom prst="rect">
            <a:avLst/>
          </a:prstGeom>
          <a:noFill/>
        </p:spPr>
        <p:txBody>
          <a:bodyPr wrap="square" rtlCol="0">
            <a:spAutoFit/>
          </a:bodyPr>
          <a:lstStyle/>
          <a:p>
            <a:r>
              <a:rPr lang="en-GB" b="1" dirty="0" smtClean="0">
                <a:solidFill>
                  <a:srgbClr val="FF0000"/>
                </a:solidFill>
              </a:rPr>
              <a:t>T</a:t>
            </a:r>
            <a:endParaRPr lang="en-GB" b="1" dirty="0">
              <a:solidFill>
                <a:srgbClr val="FF0000"/>
              </a:solidFill>
            </a:endParaRPr>
          </a:p>
        </p:txBody>
      </p:sp>
      <p:sp>
        <p:nvSpPr>
          <p:cNvPr id="34" name="TextBox 33"/>
          <p:cNvSpPr txBox="1"/>
          <p:nvPr/>
        </p:nvSpPr>
        <p:spPr>
          <a:xfrm rot="10800000">
            <a:off x="1723578" y="6350770"/>
            <a:ext cx="360040" cy="369332"/>
          </a:xfrm>
          <a:prstGeom prst="rect">
            <a:avLst/>
          </a:prstGeom>
          <a:noFill/>
        </p:spPr>
        <p:txBody>
          <a:bodyPr wrap="square" rtlCol="0">
            <a:spAutoFit/>
          </a:bodyPr>
          <a:lstStyle/>
          <a:p>
            <a:r>
              <a:rPr lang="en-GB" b="1" dirty="0" smtClean="0">
                <a:solidFill>
                  <a:srgbClr val="FF0000"/>
                </a:solidFill>
              </a:rPr>
              <a:t>T</a:t>
            </a:r>
            <a:endParaRPr lang="en-GB" b="1" dirty="0">
              <a:solidFill>
                <a:srgbClr val="FF0000"/>
              </a:solidFill>
            </a:endParaRPr>
          </a:p>
        </p:txBody>
      </p:sp>
      <p:sp>
        <p:nvSpPr>
          <p:cNvPr id="31" name="TextBox 30"/>
          <p:cNvSpPr txBox="1"/>
          <p:nvPr/>
        </p:nvSpPr>
        <p:spPr>
          <a:xfrm>
            <a:off x="6152803" y="1485243"/>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36" name="TextBox 35"/>
          <p:cNvSpPr txBox="1"/>
          <p:nvPr/>
        </p:nvSpPr>
        <p:spPr>
          <a:xfrm>
            <a:off x="3068042" y="3718373"/>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37" name="TextBox 36"/>
          <p:cNvSpPr txBox="1"/>
          <p:nvPr/>
        </p:nvSpPr>
        <p:spPr>
          <a:xfrm>
            <a:off x="4355976" y="3737216"/>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38" name="TextBox 37"/>
          <p:cNvSpPr txBox="1"/>
          <p:nvPr/>
        </p:nvSpPr>
        <p:spPr>
          <a:xfrm>
            <a:off x="2900337" y="5709967"/>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39" name="TextBox 38"/>
          <p:cNvSpPr txBox="1"/>
          <p:nvPr/>
        </p:nvSpPr>
        <p:spPr>
          <a:xfrm>
            <a:off x="2878130" y="6330586"/>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40" name="TextBox 39"/>
          <p:cNvSpPr txBox="1"/>
          <p:nvPr/>
        </p:nvSpPr>
        <p:spPr>
          <a:xfrm>
            <a:off x="3410685" y="6350770"/>
            <a:ext cx="379860" cy="369332"/>
          </a:xfrm>
          <a:prstGeom prst="rect">
            <a:avLst/>
          </a:prstGeom>
          <a:noFill/>
        </p:spPr>
        <p:txBody>
          <a:bodyPr wrap="square" rtlCol="0">
            <a:spAutoFit/>
          </a:bodyPr>
          <a:lstStyle/>
          <a:p>
            <a:r>
              <a:rPr lang="en-GB" b="1" dirty="0" smtClean="0">
                <a:solidFill>
                  <a:srgbClr val="FF0000"/>
                </a:solidFill>
              </a:rPr>
              <a:t>II</a:t>
            </a:r>
            <a:endParaRPr lang="en-GB" b="1" dirty="0">
              <a:solidFill>
                <a:srgbClr val="FF0000"/>
              </a:solidFill>
            </a:endParaRPr>
          </a:p>
        </p:txBody>
      </p:sp>
      <p:sp>
        <p:nvSpPr>
          <p:cNvPr id="35" name="TextBox 34"/>
          <p:cNvSpPr txBox="1"/>
          <p:nvPr/>
        </p:nvSpPr>
        <p:spPr>
          <a:xfrm>
            <a:off x="6993070" y="6353903"/>
            <a:ext cx="1845062" cy="369332"/>
          </a:xfrm>
          <a:prstGeom prst="rect">
            <a:avLst/>
          </a:prstGeom>
          <a:noFill/>
        </p:spPr>
        <p:txBody>
          <a:bodyPr wrap="square" rtlCol="0">
            <a:spAutoFit/>
          </a:bodyPr>
          <a:lstStyle/>
          <a:p>
            <a:r>
              <a:rPr lang="en-GB" dirty="0" smtClean="0"/>
              <a:t>NT James, 1980s</a:t>
            </a:r>
            <a:endParaRPr lang="en-GB" dirty="0"/>
          </a:p>
        </p:txBody>
      </p:sp>
      <p:grpSp>
        <p:nvGrpSpPr>
          <p:cNvPr id="44" name="Group 43"/>
          <p:cNvGrpSpPr/>
          <p:nvPr/>
        </p:nvGrpSpPr>
        <p:grpSpPr>
          <a:xfrm>
            <a:off x="6993070" y="4941168"/>
            <a:ext cx="531258" cy="1224136"/>
            <a:chOff x="6993070" y="4941168"/>
            <a:chExt cx="531258" cy="1224136"/>
          </a:xfrm>
        </p:grpSpPr>
        <p:sp>
          <p:nvSpPr>
            <p:cNvPr id="41" name="Rounded Rectangle 40"/>
            <p:cNvSpPr/>
            <p:nvPr/>
          </p:nvSpPr>
          <p:spPr>
            <a:xfrm>
              <a:off x="6993070" y="4941168"/>
              <a:ext cx="531258"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a:off x="6993070" y="5157192"/>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58699" y="5301208"/>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00020" y="5445224"/>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248982" y="5589240"/>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03020" y="5733256"/>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57608" y="5877272"/>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005171" y="6021288"/>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7857166" y="4941168"/>
            <a:ext cx="531258" cy="1224136"/>
            <a:chOff x="6993070" y="4941168"/>
            <a:chExt cx="531258" cy="1224136"/>
          </a:xfrm>
        </p:grpSpPr>
        <p:sp>
          <p:nvSpPr>
            <p:cNvPr id="53" name="Rounded Rectangle 52"/>
            <p:cNvSpPr/>
            <p:nvPr/>
          </p:nvSpPr>
          <p:spPr>
            <a:xfrm>
              <a:off x="6993070" y="4941168"/>
              <a:ext cx="531258"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a:off x="6993070" y="5157192"/>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58699" y="5301208"/>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000020" y="5445224"/>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48982" y="5589240"/>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03020" y="5733256"/>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57608" y="5877272"/>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05171" y="6021288"/>
              <a:ext cx="265629"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6200000">
            <a:off x="7023556" y="4701910"/>
            <a:ext cx="1491718" cy="1723101"/>
            <a:chOff x="3059832" y="3717032"/>
            <a:chExt cx="2232248" cy="2179687"/>
          </a:xfrm>
        </p:grpSpPr>
        <p:sp>
          <p:nvSpPr>
            <p:cNvPr id="62" name="Rectangle 61"/>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p:cNvGrpSpPr/>
            <p:nvPr/>
          </p:nvGrpSpPr>
          <p:grpSpPr>
            <a:xfrm>
              <a:off x="3059832" y="3934294"/>
              <a:ext cx="2232248" cy="1799359"/>
              <a:chOff x="539552" y="3962869"/>
              <a:chExt cx="2232248" cy="1799359"/>
            </a:xfrm>
          </p:grpSpPr>
          <p:cxnSp>
            <p:nvCxnSpPr>
              <p:cNvPr id="64" name="Straight Connector 63"/>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1" name="TextBox 50"/>
          <p:cNvSpPr txBox="1"/>
          <p:nvPr/>
        </p:nvSpPr>
        <p:spPr>
          <a:xfrm>
            <a:off x="1723578" y="905980"/>
            <a:ext cx="4340300" cy="369332"/>
          </a:xfrm>
          <a:prstGeom prst="rect">
            <a:avLst/>
          </a:prstGeom>
          <a:noFill/>
        </p:spPr>
        <p:txBody>
          <a:bodyPr wrap="square" rtlCol="0">
            <a:spAutoFit/>
          </a:bodyPr>
          <a:lstStyle/>
          <a:p>
            <a:r>
              <a:rPr lang="en-GB" dirty="0" smtClean="0"/>
              <a:t>Sample/Probe it to – avoid it or measure it</a:t>
            </a:r>
            <a:endParaRPr lang="en-GB" dirty="0"/>
          </a:p>
        </p:txBody>
      </p:sp>
      <p:sp>
        <p:nvSpPr>
          <p:cNvPr id="71" name="Rectangle 70"/>
          <p:cNvSpPr/>
          <p:nvPr/>
        </p:nvSpPr>
        <p:spPr>
          <a:xfrm>
            <a:off x="785681" y="2809473"/>
            <a:ext cx="4561890" cy="369332"/>
          </a:xfrm>
          <a:prstGeom prst="rect">
            <a:avLst/>
          </a:prstGeom>
        </p:spPr>
        <p:txBody>
          <a:bodyPr wrap="none">
            <a:spAutoFit/>
          </a:bodyPr>
          <a:lstStyle/>
          <a:p>
            <a:r>
              <a:rPr lang="en-GB" dirty="0" smtClean="0"/>
              <a:t>Remember  for Isotropic structures    </a:t>
            </a:r>
            <a:r>
              <a:rPr lang="en-GB" dirty="0" err="1" smtClean="0"/>
              <a:t>S</a:t>
            </a:r>
            <a:r>
              <a:rPr lang="en-GB" sz="1400" dirty="0" err="1" smtClean="0"/>
              <a:t>v</a:t>
            </a:r>
            <a:r>
              <a:rPr lang="en-GB" dirty="0" smtClean="0"/>
              <a:t> </a:t>
            </a:r>
            <a:r>
              <a:rPr lang="en-GB" dirty="0"/>
              <a:t>= 2 x IL</a:t>
            </a:r>
          </a:p>
        </p:txBody>
      </p:sp>
      <p:grpSp>
        <p:nvGrpSpPr>
          <p:cNvPr id="72" name="Group 71"/>
          <p:cNvGrpSpPr/>
          <p:nvPr/>
        </p:nvGrpSpPr>
        <p:grpSpPr>
          <a:xfrm>
            <a:off x="6948264" y="4692385"/>
            <a:ext cx="1491718" cy="1723101"/>
            <a:chOff x="3059832" y="3717032"/>
            <a:chExt cx="2232248" cy="2179687"/>
          </a:xfrm>
        </p:grpSpPr>
        <p:sp>
          <p:nvSpPr>
            <p:cNvPr id="73" name="Rectangle 72"/>
            <p:cNvSpPr/>
            <p:nvPr/>
          </p:nvSpPr>
          <p:spPr>
            <a:xfrm>
              <a:off x="3059832" y="3717032"/>
              <a:ext cx="2232248" cy="2179687"/>
            </a:xfrm>
            <a:prstGeom prst="rect">
              <a:avLst/>
            </a:prstGeom>
            <a:solidFill>
              <a:schemeClr val="accent1">
                <a:alpha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3"/>
            <p:cNvGrpSpPr/>
            <p:nvPr/>
          </p:nvGrpSpPr>
          <p:grpSpPr>
            <a:xfrm>
              <a:off x="3059832" y="3934294"/>
              <a:ext cx="2232248" cy="1799359"/>
              <a:chOff x="539552" y="3962869"/>
              <a:chExt cx="2232248" cy="1799359"/>
            </a:xfrm>
          </p:grpSpPr>
          <p:cxnSp>
            <p:nvCxnSpPr>
              <p:cNvPr id="75" name="Straight Connector 74"/>
              <p:cNvCxnSpPr/>
              <p:nvPr/>
            </p:nvCxnSpPr>
            <p:spPr>
              <a:xfrm>
                <a:off x="539552" y="3962869"/>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39552" y="4262762"/>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39552" y="4562655"/>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9552" y="486254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39552" y="5162441"/>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39552" y="5462334"/>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39552" y="576222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6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61"/>
                                        </p:tgtEl>
                                        <p:attrNameLst>
                                          <p:attrName>ppt_x</p:attrName>
                                        </p:attrNameLst>
                                      </p:cBhvr>
                                      <p:tavLst>
                                        <p:tav tm="0">
                                          <p:val>
                                            <p:strVal val="ppt_x"/>
                                          </p:val>
                                        </p:tav>
                                        <p:tav tm="100000">
                                          <p:val>
                                            <p:strVal val="ppt_x"/>
                                          </p:val>
                                        </p:tav>
                                      </p:tavLst>
                                    </p:anim>
                                    <p:anim calcmode="lin" valueType="num">
                                      <p:cBhvr additive="base">
                                        <p:cTn id="25" dur="500"/>
                                        <p:tgtEl>
                                          <p:spTgt spid="61"/>
                                        </p:tgtEl>
                                        <p:attrNameLst>
                                          <p:attrName>ppt_y</p:attrName>
                                        </p:attrNameLst>
                                      </p:cBhvr>
                                      <p:tavLst>
                                        <p:tav tm="0">
                                          <p:val>
                                            <p:strVal val="ppt_y"/>
                                          </p:val>
                                        </p:tav>
                                        <p:tav tm="100000">
                                          <p:val>
                                            <p:strVal val="1+ppt_h/2"/>
                                          </p:val>
                                        </p:tav>
                                      </p:tavLst>
                                    </p:anim>
                                    <p:set>
                                      <p:cBhvr>
                                        <p:cTn id="26" dur="1" fill="hold">
                                          <p:stCondLst>
                                            <p:cond delay="499"/>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18" t="22253" r="18616" b="14923"/>
          <a:stretch/>
        </p:blipFill>
        <p:spPr bwMode="auto">
          <a:xfrm>
            <a:off x="107504" y="260648"/>
            <a:ext cx="9099690" cy="628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8171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BRANCHING</a:t>
            </a:r>
            <a:endParaRPr lang="en-GB" sz="3200" b="1" dirty="0">
              <a:solidFill>
                <a:srgbClr val="0000FF"/>
              </a:solidFill>
            </a:endParaRPr>
          </a:p>
        </p:txBody>
      </p:sp>
      <p:pic>
        <p:nvPicPr>
          <p:cNvPr id="11266" name="Picture 2" descr="http://sevensecondmemory.com/wp-content/uploads/2009/03/4dendritic-growth-cf-4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4" y="692696"/>
            <a:ext cx="4776688" cy="386911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dn.medicalxpress.com/newman/gfx/news/hires/2014/eyewiregam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945" y="1268760"/>
            <a:ext cx="40481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davismathcircle.files.wordpress.com/2014/01/branching-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516" y="4915289"/>
            <a:ext cx="2780308" cy="184629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simonsfoundation.org/wp-content/uploads/2013/08/Gorgonian_Coral-640x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915289"/>
            <a:ext cx="2954075" cy="1846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8184" y="4761726"/>
            <a:ext cx="2808312" cy="2123658"/>
          </a:xfrm>
          <a:prstGeom prst="rect">
            <a:avLst/>
          </a:prstGeom>
          <a:noFill/>
        </p:spPr>
        <p:txBody>
          <a:bodyPr wrap="square" rtlCol="0">
            <a:spAutoFit/>
          </a:bodyPr>
          <a:lstStyle/>
          <a:p>
            <a:r>
              <a:rPr lang="en-GB" b="1" dirty="0" smtClean="0"/>
              <a:t>Topology</a:t>
            </a:r>
          </a:p>
          <a:p>
            <a:pPr marL="285750" indent="-285750">
              <a:buFont typeface="Arial" panose="020B0604020202020204" pitchFamily="34" charset="0"/>
              <a:buChar char="•"/>
            </a:pPr>
            <a:r>
              <a:rPr lang="en-GB" sz="1600" dirty="0" err="1" smtClean="0"/>
              <a:t>Arbor</a:t>
            </a:r>
            <a:r>
              <a:rPr lang="en-GB" sz="1600" dirty="0" smtClean="0"/>
              <a:t> or Tree analysis</a:t>
            </a:r>
          </a:p>
          <a:p>
            <a:pPr marL="285750" indent="-285750">
              <a:buFont typeface="Arial" panose="020B0604020202020204" pitchFamily="34" charset="0"/>
              <a:buChar char="•"/>
            </a:pPr>
            <a:r>
              <a:rPr lang="en-GB" sz="1600" dirty="0" smtClean="0"/>
              <a:t>Vertex / Branch / Segment</a:t>
            </a:r>
          </a:p>
          <a:p>
            <a:pPr marL="285750" indent="-285750">
              <a:buFont typeface="Arial" panose="020B0604020202020204" pitchFamily="34" charset="0"/>
              <a:buChar char="•"/>
            </a:pPr>
            <a:r>
              <a:rPr lang="en-GB" sz="1600" dirty="0" smtClean="0"/>
              <a:t>Bifurcations / tri .. / multi ..</a:t>
            </a:r>
          </a:p>
          <a:p>
            <a:pPr marL="285750" indent="-285750">
              <a:buFont typeface="Arial" panose="020B0604020202020204" pitchFamily="34" charset="0"/>
              <a:buChar char="•"/>
            </a:pPr>
            <a:r>
              <a:rPr lang="en-GB" sz="1600" dirty="0" smtClean="0"/>
              <a:t>Angles</a:t>
            </a:r>
          </a:p>
          <a:p>
            <a:pPr marL="285750" indent="-285750">
              <a:buFont typeface="Arial" panose="020B0604020202020204" pitchFamily="34" charset="0"/>
              <a:buChar char="•"/>
            </a:pPr>
            <a:endParaRPr lang="en-GB" sz="1600" dirty="0"/>
          </a:p>
          <a:p>
            <a:r>
              <a:rPr lang="en-GB" sz="1600" i="1" dirty="0" smtClean="0"/>
              <a:t>                    Berry, 1980s</a:t>
            </a:r>
          </a:p>
          <a:p>
            <a:endParaRPr lang="en-GB" dirty="0" smtClean="0"/>
          </a:p>
        </p:txBody>
      </p:sp>
    </p:spTree>
    <p:extLst>
      <p:ext uri="{BB962C8B-B14F-4D97-AF65-F5344CB8AC3E}">
        <p14:creationId xmlns:p14="http://schemas.microsoft.com/office/powerpoint/2010/main" val="13478423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rpi-cloudreassembly.transvercity.net/wp-content/uploads/2012/11/NeuralNetwork1-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7667424" cy="332630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bioedonline.org/BioEd/cache/file/CF5B917C-F2A1-4F11-91D509C046FEFE6A.jpg"/>
          <p:cNvPicPr>
            <a:picLocks noChangeAspect="1" noChangeArrowheads="1"/>
          </p:cNvPicPr>
          <p:nvPr/>
        </p:nvPicPr>
        <p:blipFill rotWithShape="1">
          <a:blip r:embed="rId3">
            <a:extLst>
              <a:ext uri="{28A0092B-C50C-407E-A947-70E740481C1C}">
                <a14:useLocalDpi xmlns:a14="http://schemas.microsoft.com/office/drawing/2010/main" val="0"/>
              </a:ext>
            </a:extLst>
          </a:blip>
          <a:srcRect r="32256"/>
          <a:stretch/>
        </p:blipFill>
        <p:spPr bwMode="auto">
          <a:xfrm>
            <a:off x="107504" y="3442941"/>
            <a:ext cx="3091755" cy="256716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33.media.tumblr.com/2aacdebc4ed085aa52996a74146c8bf1/tumblr_n2p5xyoJgc1rbqhsb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546" y="3421557"/>
            <a:ext cx="3096344" cy="25885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31840" y="3645024"/>
            <a:ext cx="5960211" cy="3064654"/>
            <a:chOff x="3131840" y="3645024"/>
            <a:chExt cx="5960211" cy="3064654"/>
          </a:xfrm>
        </p:grpSpPr>
        <p:pic>
          <p:nvPicPr>
            <p:cNvPr id="14338" name="Picture 2" descr="http://compucology.net/wp-content/uploads/2010/11/figu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645024"/>
              <a:ext cx="3943987" cy="2562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6340346"/>
              <a:ext cx="5832648" cy="369332"/>
            </a:xfrm>
            <a:prstGeom prst="rect">
              <a:avLst/>
            </a:prstGeom>
            <a:solidFill>
              <a:srgbClr val="FFFF00"/>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r>
                <a:rPr lang="en-GB" dirty="0" smtClean="0"/>
                <a:t>Artificial Intelligence (9</a:t>
              </a:r>
              <a:r>
                <a:rPr lang="en-GB" baseline="30000" dirty="0" smtClean="0"/>
                <a:t>th</a:t>
              </a:r>
              <a:r>
                <a:rPr lang="en-GB" dirty="0" smtClean="0"/>
                <a:t> June 2014) Passed the Turing Test !</a:t>
              </a:r>
              <a:endParaRPr lang="en-GB" dirty="0"/>
            </a:p>
          </p:txBody>
        </p:sp>
      </p:grpSp>
    </p:spTree>
    <p:extLst>
      <p:ext uri="{BB962C8B-B14F-4D97-AF65-F5344CB8AC3E}">
        <p14:creationId xmlns:p14="http://schemas.microsoft.com/office/powerpoint/2010/main" val="257400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35" t="48481" r="30088" b="17169"/>
          <a:stretch/>
        </p:blipFill>
        <p:spPr bwMode="auto">
          <a:xfrm>
            <a:off x="899592" y="620688"/>
            <a:ext cx="6912768" cy="322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9520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fineartamerica.com/images-medium-large/tiger-sit-anek-suwannapho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84"/>
          <a:stretch/>
        </p:blipFill>
        <p:spPr bwMode="auto">
          <a:xfrm>
            <a:off x="4952872" y="2335541"/>
            <a:ext cx="1563344" cy="1599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7" y="404664"/>
            <a:ext cx="7920881" cy="461665"/>
          </a:xfrm>
          <a:prstGeom prst="rect">
            <a:avLst/>
          </a:prstGeom>
          <a:noFill/>
        </p:spPr>
        <p:txBody>
          <a:bodyPr wrap="square" rtlCol="0">
            <a:spAutoFit/>
          </a:bodyPr>
          <a:lstStyle/>
          <a:p>
            <a:r>
              <a:rPr lang="en-GB" sz="2400" dirty="0" smtClean="0">
                <a:solidFill>
                  <a:srgbClr val="0000FF"/>
                </a:solidFill>
              </a:rPr>
              <a:t>Mathematical Modelling of Topography &amp; Development</a:t>
            </a:r>
            <a:endParaRPr lang="en-GB" sz="2400" dirty="0">
              <a:solidFill>
                <a:srgbClr val="0000FF"/>
              </a:solidFill>
            </a:endParaRPr>
          </a:p>
        </p:txBody>
      </p:sp>
      <p:pic>
        <p:nvPicPr>
          <p:cNvPr id="13318" name="Picture 6" descr="http://ec1.images-amazon.com/images/I/5133MPV2Y8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866329"/>
            <a:ext cx="1824450" cy="2850703"/>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www.sjsu.edu/faculty/watkins/murra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242" y="934867"/>
            <a:ext cx="2297832" cy="1436145"/>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3324" name="Picture 12" descr="http://www.sjsu.edu/faculty/watkins/murray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105" y="894953"/>
            <a:ext cx="2201222" cy="2822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326" name="Picture 14" descr="http://1.bp.blogspot.com/-kUG84KRnzP4/T-DiHRsJjFI/AAAAAAAAAf8/vsMdR1eg4gw/s1600/esquema%2Bde%2Btipos%2Bde%2Bcola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3789040"/>
            <a:ext cx="1886561" cy="2908308"/>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www.popmath.org.uk/rpamaths/imagesrpam/zebr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0707" y="866329"/>
            <a:ext cx="1858810" cy="28914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528802" y="3709846"/>
            <a:ext cx="5162487" cy="3148154"/>
            <a:chOff x="4528802" y="3709846"/>
            <a:chExt cx="5162487" cy="3148154"/>
          </a:xfrm>
        </p:grpSpPr>
        <p:pic>
          <p:nvPicPr>
            <p:cNvPr id="13330" name="Picture 18" descr="http://www.med.monash.edu.au/assets/images/biochem/research/smythfig1-cov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0707" y="3709846"/>
              <a:ext cx="2590582" cy="22589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news.boisestate.edu/update/files/2012/10/GradyWrightMath620x3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65906" y="5586668"/>
              <a:ext cx="223224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mpeople.wm.edu/asset/index/biomath/shel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8802" y="4837212"/>
              <a:ext cx="2071308" cy="2020788"/>
            </a:xfrm>
            <a:prstGeom prst="rect">
              <a:avLst/>
            </a:prstGeom>
            <a:noFill/>
            <a:extLst>
              <a:ext uri="{909E8E84-426E-40DD-AFC4-6F175D3DCCD1}">
                <a14:hiddenFill xmlns:a14="http://schemas.microsoft.com/office/drawing/2010/main">
                  <a:solidFill>
                    <a:srgbClr val="FFFFFF"/>
                  </a:solidFill>
                </a14:hiddenFill>
              </a:ext>
            </a:extLst>
          </p:spPr>
        </p:pic>
        <p:pic>
          <p:nvPicPr>
            <p:cNvPr id="13333" name="Picture 21" descr="http://www.codeproject.com/KB/recipes/brainnet/Head.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9903" y="3717032"/>
              <a:ext cx="1952625" cy="1876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835696" y="3975079"/>
            <a:ext cx="2808312" cy="2343533"/>
            <a:chOff x="1835696" y="3975079"/>
            <a:chExt cx="2808312" cy="2343533"/>
          </a:xfrm>
        </p:grpSpPr>
        <p:pic>
          <p:nvPicPr>
            <p:cNvPr id="13331" name="Picture 19" descr="D:\Photoarchive\arthur\IMG_2939arthur.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59" t="4399" r="4186" b="2399"/>
            <a:stretch/>
          </p:blipFill>
          <p:spPr bwMode="auto">
            <a:xfrm>
              <a:off x="1907704" y="3975079"/>
              <a:ext cx="2736304" cy="2262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5696" y="5949280"/>
              <a:ext cx="1245786" cy="369332"/>
            </a:xfrm>
            <a:prstGeom prst="rect">
              <a:avLst/>
            </a:prstGeom>
            <a:noFill/>
          </p:spPr>
          <p:txBody>
            <a:bodyPr wrap="square" rtlCol="0">
              <a:spAutoFit/>
            </a:bodyPr>
            <a:lstStyle/>
            <a:p>
              <a:r>
                <a:rPr lang="en-GB" dirty="0" smtClean="0"/>
                <a:t>Arthur</a:t>
              </a:r>
              <a:endParaRPr lang="en-GB" dirty="0"/>
            </a:p>
          </p:txBody>
        </p:sp>
      </p:grpSp>
      <p:pic>
        <p:nvPicPr>
          <p:cNvPr id="5122" name="Picture 2" descr="Image result for embryology mathematical modelling"/>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25495" y="116632"/>
            <a:ext cx="1583009" cy="12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4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embryology mathematical modell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836712"/>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432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88640"/>
            <a:ext cx="2880320" cy="584775"/>
          </a:xfrm>
          <a:prstGeom prst="rect">
            <a:avLst/>
          </a:prstGeom>
          <a:noFill/>
        </p:spPr>
        <p:txBody>
          <a:bodyPr wrap="square" rtlCol="0">
            <a:spAutoFit/>
          </a:bodyPr>
          <a:lstStyle/>
          <a:p>
            <a:pPr algn="ctr"/>
            <a:r>
              <a:rPr lang="en-GB" sz="3200" b="1" dirty="0" smtClean="0">
                <a:solidFill>
                  <a:srgbClr val="0000FF"/>
                </a:solidFill>
              </a:rPr>
              <a:t>Movement</a:t>
            </a:r>
            <a:endParaRPr lang="en-GB" sz="3200" b="1" dirty="0">
              <a:solidFill>
                <a:srgbClr val="0000FF"/>
              </a:solidFill>
            </a:endParaRPr>
          </a:p>
        </p:txBody>
      </p:sp>
      <p:pic>
        <p:nvPicPr>
          <p:cNvPr id="2050" name="Picture 2" descr="Image result for cell m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546" y="332656"/>
            <a:ext cx="2990447" cy="19751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racing cell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437112"/>
            <a:ext cx="4038600" cy="22002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323528" y="1052736"/>
            <a:ext cx="8229600" cy="4525963"/>
          </a:xfrm>
        </p:spPr>
        <p:txBody>
          <a:bodyPr>
            <a:normAutofit/>
          </a:bodyPr>
          <a:lstStyle/>
          <a:p>
            <a:r>
              <a:rPr lang="en-GB" dirty="0" smtClean="0"/>
              <a:t>Organisms, cells, organelles</a:t>
            </a:r>
          </a:p>
          <a:p>
            <a:r>
              <a:rPr lang="en-GB" sz="2400" dirty="0" smtClean="0"/>
              <a:t>Subjective recording</a:t>
            </a:r>
          </a:p>
          <a:p>
            <a:endParaRPr lang="en-GB" sz="2400" dirty="0" smtClean="0"/>
          </a:p>
          <a:p>
            <a:r>
              <a:rPr lang="en-GB" sz="2400" dirty="0" smtClean="0"/>
              <a:t>Tracing</a:t>
            </a:r>
          </a:p>
          <a:p>
            <a:r>
              <a:rPr lang="en-GB" sz="2400" dirty="0" smtClean="0"/>
              <a:t>Direction</a:t>
            </a:r>
          </a:p>
          <a:p>
            <a:r>
              <a:rPr lang="en-GB" sz="2400" dirty="0" smtClean="0"/>
              <a:t>Velocity</a:t>
            </a:r>
          </a:p>
          <a:p>
            <a:r>
              <a:rPr lang="en-GB" sz="2400" dirty="0" smtClean="0"/>
              <a:t>Diffusivity</a:t>
            </a:r>
          </a:p>
          <a:p>
            <a:r>
              <a:rPr lang="en-GB" sz="2400" dirty="0" smtClean="0"/>
              <a:t>Association</a:t>
            </a:r>
          </a:p>
          <a:p>
            <a:endParaRPr lang="en-GB" sz="2400" dirty="0" smtClean="0"/>
          </a:p>
        </p:txBody>
      </p:sp>
      <p:pic>
        <p:nvPicPr>
          <p:cNvPr id="2054" name="Picture 6" descr="Image result for tracing cell m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3" y="4749757"/>
            <a:ext cx="2626267" cy="18876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racing cell m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782053"/>
            <a:ext cx="2410243" cy="18050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1942474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What to Measure</a:t>
            </a:r>
            <a:endParaRPr lang="en-GB" dirty="0">
              <a:solidFill>
                <a:srgbClr val="0000FF"/>
              </a:solidFill>
            </a:endParaRPr>
          </a:p>
        </p:txBody>
      </p:sp>
      <p:sp>
        <p:nvSpPr>
          <p:cNvPr id="3" name="Content Placeholder 2"/>
          <p:cNvSpPr>
            <a:spLocks noGrp="1"/>
          </p:cNvSpPr>
          <p:nvPr>
            <p:ph idx="1"/>
          </p:nvPr>
        </p:nvSpPr>
        <p:spPr>
          <a:xfrm>
            <a:off x="179512" y="1340768"/>
            <a:ext cx="10163472" cy="5400600"/>
          </a:xfrm>
        </p:spPr>
        <p:txBody>
          <a:bodyPr>
            <a:normAutofit fontScale="77500" lnSpcReduction="20000"/>
          </a:bodyPr>
          <a:lstStyle/>
          <a:p>
            <a:r>
              <a:rPr lang="en-GB" dirty="0" smtClean="0"/>
              <a:t>Whole Body</a:t>
            </a:r>
          </a:p>
          <a:p>
            <a:pPr lvl="2"/>
            <a:r>
              <a:rPr lang="en-GB" dirty="0" smtClean="0"/>
              <a:t>Height, Weight, Girths, Composition, Anthropometry, Somatotype, </a:t>
            </a:r>
            <a:r>
              <a:rPr lang="en-GB" dirty="0" err="1" smtClean="0"/>
              <a:t>Auxometry</a:t>
            </a:r>
            <a:endParaRPr lang="en-GB" dirty="0" smtClean="0"/>
          </a:p>
          <a:p>
            <a:r>
              <a:rPr lang="en-GB" dirty="0" smtClean="0"/>
              <a:t>Whole organ</a:t>
            </a:r>
          </a:p>
          <a:p>
            <a:pPr lvl="2"/>
            <a:r>
              <a:rPr lang="en-GB" dirty="0" smtClean="0"/>
              <a:t>Volume: Water displacement, Specific Gravity, Hydrostatic weighing</a:t>
            </a:r>
          </a:p>
          <a:p>
            <a:r>
              <a:rPr lang="en-GB" dirty="0" smtClean="0"/>
              <a:t>Size</a:t>
            </a:r>
          </a:p>
          <a:p>
            <a:pPr lvl="2"/>
            <a:r>
              <a:rPr lang="en-GB" dirty="0" smtClean="0"/>
              <a:t>Lengths, Widths</a:t>
            </a:r>
          </a:p>
          <a:p>
            <a:r>
              <a:rPr lang="en-GB" dirty="0" smtClean="0"/>
              <a:t>Amount</a:t>
            </a:r>
          </a:p>
          <a:p>
            <a:pPr lvl="2"/>
            <a:r>
              <a:rPr lang="en-GB" dirty="0" smtClean="0"/>
              <a:t>Lengths, </a:t>
            </a:r>
            <a:r>
              <a:rPr lang="en-GB" dirty="0" err="1" smtClean="0"/>
              <a:t>Lv</a:t>
            </a:r>
            <a:r>
              <a:rPr lang="en-GB" dirty="0" smtClean="0"/>
              <a:t>; Surface areas, </a:t>
            </a:r>
            <a:r>
              <a:rPr lang="en-GB" dirty="0" err="1" smtClean="0"/>
              <a:t>Sv</a:t>
            </a:r>
            <a:r>
              <a:rPr lang="en-GB" dirty="0"/>
              <a:t>;</a:t>
            </a:r>
            <a:r>
              <a:rPr lang="en-GB" dirty="0" smtClean="0"/>
              <a:t> Volumes, </a:t>
            </a:r>
            <a:r>
              <a:rPr lang="en-GB" dirty="0" err="1" smtClean="0"/>
              <a:t>Vv</a:t>
            </a:r>
            <a:endParaRPr lang="en-GB" dirty="0" smtClean="0"/>
          </a:p>
          <a:p>
            <a:r>
              <a:rPr lang="en-GB" dirty="0" smtClean="0"/>
              <a:t>Numbers</a:t>
            </a:r>
          </a:p>
          <a:p>
            <a:pPr lvl="2"/>
            <a:r>
              <a:rPr lang="en-GB" dirty="0" smtClean="0"/>
              <a:t>N</a:t>
            </a:r>
            <a:r>
              <a:rPr lang="en-GB" sz="1800" dirty="0" smtClean="0"/>
              <a:t>A</a:t>
            </a:r>
            <a:r>
              <a:rPr lang="en-GB" dirty="0" smtClean="0"/>
              <a:t>, </a:t>
            </a:r>
            <a:r>
              <a:rPr lang="en-GB" dirty="0" err="1" smtClean="0"/>
              <a:t>Nv</a:t>
            </a:r>
            <a:r>
              <a:rPr lang="en-GB" dirty="0" smtClean="0"/>
              <a:t>, N</a:t>
            </a:r>
          </a:p>
          <a:p>
            <a:r>
              <a:rPr lang="en-GB" dirty="0" smtClean="0"/>
              <a:t>Shapes</a:t>
            </a:r>
          </a:p>
          <a:p>
            <a:pPr lvl="2"/>
            <a:r>
              <a:rPr lang="en-GB" dirty="0" smtClean="0"/>
              <a:t>Roundedness, </a:t>
            </a:r>
            <a:r>
              <a:rPr lang="en-GB" dirty="0" err="1" smtClean="0"/>
              <a:t>Indentedness</a:t>
            </a:r>
            <a:r>
              <a:rPr lang="en-GB" dirty="0" smtClean="0"/>
              <a:t>, S:V ratios, Form Factors</a:t>
            </a:r>
          </a:p>
          <a:p>
            <a:r>
              <a:rPr lang="en-GB" dirty="0" smtClean="0"/>
              <a:t>Orientations</a:t>
            </a:r>
          </a:p>
          <a:p>
            <a:pPr lvl="2"/>
            <a:r>
              <a:rPr lang="en-GB" dirty="0" smtClean="0"/>
              <a:t>Angles, Isotropic, Anisotropic, Branching</a:t>
            </a:r>
          </a:p>
          <a:p>
            <a:r>
              <a:rPr lang="en-GB" dirty="0" smtClean="0"/>
              <a:t>Locations &amp; Patterns</a:t>
            </a:r>
          </a:p>
          <a:p>
            <a:pPr lvl="2"/>
            <a:r>
              <a:rPr lang="en-GB" dirty="0" smtClean="0"/>
              <a:t>Random, Clumped, Dispersed, Related</a:t>
            </a:r>
          </a:p>
        </p:txBody>
      </p:sp>
      <p:sp>
        <p:nvSpPr>
          <p:cNvPr id="4" name="TextBox 3"/>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What ?</a:t>
            </a:r>
            <a:endParaRPr lang="en-GB" sz="3200" b="1" dirty="0">
              <a:solidFill>
                <a:srgbClr val="0000FF"/>
              </a:solidFill>
            </a:endParaRPr>
          </a:p>
        </p:txBody>
      </p:sp>
    </p:spTree>
    <p:extLst>
      <p:ext uri="{BB962C8B-B14F-4D97-AF65-F5344CB8AC3E}">
        <p14:creationId xmlns:p14="http://schemas.microsoft.com/office/powerpoint/2010/main" val="40614276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Image Analysis</a:t>
            </a:r>
            <a:endParaRPr lang="en-GB" dirty="0">
              <a:solidFill>
                <a:srgbClr val="0000FF"/>
              </a:solidFill>
            </a:endParaRP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GB" dirty="0" smtClean="0"/>
              <a:t>Automated/Computerised Measurement  vs Eye/Brain</a:t>
            </a:r>
          </a:p>
          <a:p>
            <a:r>
              <a:rPr lang="en-GB" dirty="0" smtClean="0"/>
              <a:t>Early: 1969-1990 </a:t>
            </a:r>
            <a:r>
              <a:rPr lang="en-GB" sz="2200" dirty="0" smtClean="0"/>
              <a:t>… then software based</a:t>
            </a:r>
          </a:p>
          <a:p>
            <a:pPr lvl="2"/>
            <a:r>
              <a:rPr lang="en-GB" dirty="0" smtClean="0"/>
              <a:t>MOP, </a:t>
            </a:r>
            <a:r>
              <a:rPr lang="en-GB" dirty="0" err="1" smtClean="0"/>
              <a:t>Quantimet</a:t>
            </a:r>
            <a:r>
              <a:rPr lang="en-GB" dirty="0" smtClean="0"/>
              <a:t>, </a:t>
            </a:r>
            <a:r>
              <a:rPr lang="en-GB" dirty="0" err="1" smtClean="0"/>
              <a:t>Magiscan</a:t>
            </a:r>
            <a:r>
              <a:rPr lang="en-GB" dirty="0" smtClean="0"/>
              <a:t>, </a:t>
            </a:r>
            <a:r>
              <a:rPr lang="en-GB" dirty="0" err="1" smtClean="0"/>
              <a:t>Imagan</a:t>
            </a:r>
            <a:r>
              <a:rPr lang="en-GB" dirty="0" smtClean="0"/>
              <a:t>, …. NIH Image-J, </a:t>
            </a:r>
            <a:r>
              <a:rPr lang="en-GB" dirty="0" err="1" smtClean="0"/>
              <a:t>Matlab</a:t>
            </a:r>
            <a:r>
              <a:rPr lang="en-GB" dirty="0" smtClean="0"/>
              <a:t>, LAS, </a:t>
            </a:r>
            <a:br>
              <a:rPr lang="en-GB" dirty="0" smtClean="0"/>
            </a:br>
            <a:r>
              <a:rPr lang="en-GB" dirty="0" smtClean="0"/>
              <a:t>Image Pro, </a:t>
            </a:r>
            <a:r>
              <a:rPr lang="en-GB" dirty="0" err="1" smtClean="0"/>
              <a:t>i</a:t>
            </a:r>
            <a:r>
              <a:rPr lang="en-GB" dirty="0" smtClean="0"/>
              <a:t>-Solution,</a:t>
            </a:r>
          </a:p>
          <a:p>
            <a:r>
              <a:rPr lang="en-GB" dirty="0" smtClean="0"/>
              <a:t>Procedure</a:t>
            </a:r>
          </a:p>
          <a:p>
            <a:pPr lvl="2"/>
            <a:r>
              <a:rPr lang="en-GB" dirty="0" smtClean="0"/>
              <a:t>Sampling</a:t>
            </a:r>
          </a:p>
          <a:p>
            <a:pPr lvl="2"/>
            <a:r>
              <a:rPr lang="en-GB" dirty="0" smtClean="0"/>
              <a:t>Calibration</a:t>
            </a:r>
          </a:p>
          <a:p>
            <a:pPr lvl="2"/>
            <a:r>
              <a:rPr lang="en-GB" dirty="0" smtClean="0"/>
              <a:t>Image capture</a:t>
            </a:r>
          </a:p>
          <a:p>
            <a:pPr lvl="2"/>
            <a:r>
              <a:rPr lang="en-GB" dirty="0" smtClean="0"/>
              <a:t>Segmentation</a:t>
            </a:r>
          </a:p>
          <a:p>
            <a:pPr lvl="5"/>
            <a:r>
              <a:rPr lang="en-GB" dirty="0" err="1" smtClean="0"/>
              <a:t>Thresholding</a:t>
            </a:r>
            <a:r>
              <a:rPr lang="en-GB" dirty="0" smtClean="0"/>
              <a:t>, Edge Detection, Erosion/Dilation</a:t>
            </a:r>
          </a:p>
          <a:p>
            <a:pPr lvl="5"/>
            <a:r>
              <a:rPr lang="en-GB" dirty="0" smtClean="0"/>
              <a:t>Object detection</a:t>
            </a:r>
          </a:p>
          <a:p>
            <a:pPr lvl="2"/>
            <a:r>
              <a:rPr lang="en-GB" dirty="0" smtClean="0"/>
              <a:t>Measurement</a:t>
            </a:r>
          </a:p>
          <a:p>
            <a:pPr lvl="5"/>
            <a:r>
              <a:rPr lang="en-GB" dirty="0" smtClean="0"/>
              <a:t>Size, shape, number, density (IOD?), arrangement, …</a:t>
            </a:r>
          </a:p>
          <a:p>
            <a:pPr lvl="2"/>
            <a:r>
              <a:rPr lang="en-GB" dirty="0" smtClean="0"/>
              <a:t>Data analysis and display</a:t>
            </a:r>
          </a:p>
          <a:p>
            <a:r>
              <a:rPr lang="en-GB" dirty="0" smtClean="0"/>
              <a:t>+ / -</a:t>
            </a:r>
          </a:p>
          <a:p>
            <a:pPr lvl="2"/>
            <a:r>
              <a:rPr lang="en-GB" dirty="0" smtClean="0"/>
              <a:t>Speed &amp; Measurement / Identification, User, </a:t>
            </a:r>
            <a:r>
              <a:rPr lang="en-GB" dirty="0"/>
              <a:t>C</a:t>
            </a:r>
            <a:r>
              <a:rPr lang="en-GB" dirty="0" smtClean="0"/>
              <a:t>ost, GIGO</a:t>
            </a:r>
          </a:p>
          <a:p>
            <a:endParaRPr lang="en-GB" dirty="0"/>
          </a:p>
        </p:txBody>
      </p:sp>
      <p:pic>
        <p:nvPicPr>
          <p:cNvPr id="8194" name="Picture 2" descr="https://encrypted-tbn0.gstatic.com/images?q=tbn:ANd9GcQmsheve6bl7e-mCVpeFb1nmOHvMPRPHsqoJAtMXxpyltvoEl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933" y="188640"/>
            <a:ext cx="1956445" cy="1253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pic>
        <p:nvPicPr>
          <p:cNvPr id="16386" name="Picture 2" descr="http://www.microm.co.uk/files/3413/0808/5807/sperm_analysis_sca_img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144" y="2996952"/>
            <a:ext cx="2339360"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527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keletonmaker.appspot.com/static/images/pipeline_example/pipeline_threshold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92697"/>
            <a:ext cx="2304256" cy="1542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260648"/>
            <a:ext cx="2160240" cy="369332"/>
          </a:xfrm>
          <a:prstGeom prst="rect">
            <a:avLst/>
          </a:prstGeom>
          <a:noFill/>
        </p:spPr>
        <p:txBody>
          <a:bodyPr wrap="square" rtlCol="0">
            <a:spAutoFit/>
          </a:bodyPr>
          <a:lstStyle/>
          <a:p>
            <a:r>
              <a:rPr lang="en-GB" dirty="0" err="1" smtClean="0">
                <a:solidFill>
                  <a:srgbClr val="0000FF"/>
                </a:solidFill>
              </a:rPr>
              <a:t>Thresholding</a:t>
            </a:r>
            <a:endParaRPr lang="en-GB" dirty="0">
              <a:solidFill>
                <a:srgbClr val="0000FF"/>
              </a:solidFill>
            </a:endParaRPr>
          </a:p>
        </p:txBody>
      </p:sp>
      <p:pic>
        <p:nvPicPr>
          <p:cNvPr id="17412" name="Picture 4" descr="https://encrypted-tbn0.gstatic.com/images?q=tbn:ANd9GcTGTZk_Q2IrhOI-1OWP4PUU4Q8Fzkl9Z2Ml7vKucLFl_ubpF67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388" y="116632"/>
            <a:ext cx="19431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ni.com/cms/images/devzone/tut/c/4fa71a3299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192" y="332656"/>
            <a:ext cx="34290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www.mathworks.com/matlabcentral/fileexchange/2573-dna-microarray-image-processing-case-study/content/R14_MicroarrayImage_CaseStudy/html/R14_MicroarrayImage_CaseStudy_14.png"/>
          <p:cNvPicPr>
            <a:picLocks noChangeAspect="1" noChangeArrowheads="1"/>
          </p:cNvPicPr>
          <p:nvPr/>
        </p:nvPicPr>
        <p:blipFill rotWithShape="1">
          <a:blip r:embed="rId6">
            <a:extLst>
              <a:ext uri="{28A0092B-C50C-407E-A947-70E740481C1C}">
                <a14:useLocalDpi xmlns:a14="http://schemas.microsoft.com/office/drawing/2010/main" val="0"/>
              </a:ext>
            </a:extLst>
          </a:blip>
          <a:srcRect l="11800" t="7009" r="8447" b="15315"/>
          <a:stretch/>
        </p:blipFill>
        <p:spPr bwMode="auto">
          <a:xfrm>
            <a:off x="4779962" y="2266484"/>
            <a:ext cx="3824486" cy="188259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www.mathworks.com/matlabcentral/fileexchange/2573-dna-microarray-image-processing-case-study/content/R14_MicroarrayImage_CaseStudy/html/R14_MicroarrayImage_CaseStudy_12.png"/>
          <p:cNvPicPr>
            <a:picLocks noChangeAspect="1" noChangeArrowheads="1"/>
          </p:cNvPicPr>
          <p:nvPr/>
        </p:nvPicPr>
        <p:blipFill rotWithShape="1">
          <a:blip r:embed="rId7">
            <a:extLst>
              <a:ext uri="{28A0092B-C50C-407E-A947-70E740481C1C}">
                <a14:useLocalDpi xmlns:a14="http://schemas.microsoft.com/office/drawing/2010/main" val="0"/>
              </a:ext>
            </a:extLst>
          </a:blip>
          <a:srcRect l="11954" t="7205" r="8095" b="11810"/>
          <a:stretch/>
        </p:blipFill>
        <p:spPr bwMode="auto">
          <a:xfrm>
            <a:off x="704851" y="2276872"/>
            <a:ext cx="3638550" cy="1862708"/>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2.bp.blogspot.com/-Sedfn_qavuc/Ucb2zD1FLOI/AAAAAAAAAHQ/ocMktMeFtBY/s1600/SEG_Image+segmentation+evaluation-+A+survey+of+unsupervised+methods+Hui+Zhang+.ti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323" y="4464249"/>
            <a:ext cx="5019277" cy="23712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3528" y="4499828"/>
            <a:ext cx="2160240" cy="369332"/>
          </a:xfrm>
          <a:prstGeom prst="rect">
            <a:avLst/>
          </a:prstGeom>
          <a:noFill/>
        </p:spPr>
        <p:txBody>
          <a:bodyPr wrap="square" rtlCol="0">
            <a:spAutoFit/>
          </a:bodyPr>
          <a:lstStyle/>
          <a:p>
            <a:r>
              <a:rPr lang="en-GB" dirty="0" smtClean="0">
                <a:solidFill>
                  <a:srgbClr val="0000FF"/>
                </a:solidFill>
              </a:rPr>
              <a:t>Segmentation</a:t>
            </a:r>
            <a:endParaRPr lang="en-GB" dirty="0">
              <a:solidFill>
                <a:srgbClr val="0000FF"/>
              </a:solidFill>
            </a:endParaRPr>
          </a:p>
        </p:txBody>
      </p:sp>
    </p:spTree>
    <p:extLst>
      <p:ext uri="{BB962C8B-B14F-4D97-AF65-F5344CB8AC3E}">
        <p14:creationId xmlns:p14="http://schemas.microsoft.com/office/powerpoint/2010/main" val="18270748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adac.ncsu.edu/projects/Edge%20Detection/Images/EdgeDet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694" y="260648"/>
            <a:ext cx="32194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mathworks.com/help/images/ref/referenceipart1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877" y="2643758"/>
            <a:ext cx="4580603" cy="1937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3203684"/>
            <a:ext cx="3384376" cy="369332"/>
          </a:xfrm>
          <a:prstGeom prst="rect">
            <a:avLst/>
          </a:prstGeom>
          <a:noFill/>
        </p:spPr>
        <p:txBody>
          <a:bodyPr wrap="square" rtlCol="0">
            <a:spAutoFit/>
          </a:bodyPr>
          <a:lstStyle/>
          <a:p>
            <a:r>
              <a:rPr lang="en-GB" dirty="0" smtClean="0">
                <a:solidFill>
                  <a:srgbClr val="0000FF"/>
                </a:solidFill>
              </a:rPr>
              <a:t>Erosion / Dilation</a:t>
            </a:r>
            <a:endParaRPr lang="en-GB" dirty="0">
              <a:solidFill>
                <a:srgbClr val="0000FF"/>
              </a:solidFill>
            </a:endParaRPr>
          </a:p>
        </p:txBody>
      </p:sp>
      <p:pic>
        <p:nvPicPr>
          <p:cNvPr id="18438" name="Picture 6" descr="http://upload.wikimedia.org/wikipedia/commons/thumb/f/fc/DilationErosion.png/220px-DilationEros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461" y="2564904"/>
            <a:ext cx="173449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www.di.ens.fr/~laptev/objectdetection/detsample_catfaces.jpg"/>
          <p:cNvPicPr>
            <a:picLocks noChangeAspect="1" noChangeArrowheads="1"/>
          </p:cNvPicPr>
          <p:nvPr/>
        </p:nvPicPr>
        <p:blipFill rotWithShape="1">
          <a:blip r:embed="rId5">
            <a:extLst>
              <a:ext uri="{28A0092B-C50C-407E-A947-70E740481C1C}">
                <a14:useLocalDpi xmlns:a14="http://schemas.microsoft.com/office/drawing/2010/main" val="0"/>
              </a:ext>
            </a:extLst>
          </a:blip>
          <a:srcRect l="8516" t="23094" r="13101" b="13833"/>
          <a:stretch/>
        </p:blipFill>
        <p:spPr bwMode="auto">
          <a:xfrm>
            <a:off x="2627784" y="4869160"/>
            <a:ext cx="2952328" cy="1780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5435932"/>
            <a:ext cx="3384376" cy="369332"/>
          </a:xfrm>
          <a:prstGeom prst="rect">
            <a:avLst/>
          </a:prstGeom>
          <a:noFill/>
        </p:spPr>
        <p:txBody>
          <a:bodyPr wrap="square" rtlCol="0">
            <a:spAutoFit/>
          </a:bodyPr>
          <a:lstStyle/>
          <a:p>
            <a:r>
              <a:rPr lang="en-GB" dirty="0" smtClean="0">
                <a:solidFill>
                  <a:srgbClr val="0000FF"/>
                </a:solidFill>
              </a:rPr>
              <a:t>Object Detection</a:t>
            </a:r>
            <a:endParaRPr lang="en-GB" dirty="0">
              <a:solidFill>
                <a:srgbClr val="0000FF"/>
              </a:solidFill>
            </a:endParaRPr>
          </a:p>
        </p:txBody>
      </p:sp>
      <p:sp>
        <p:nvSpPr>
          <p:cNvPr id="10" name="TextBox 9"/>
          <p:cNvSpPr txBox="1"/>
          <p:nvPr/>
        </p:nvSpPr>
        <p:spPr>
          <a:xfrm>
            <a:off x="107504" y="755412"/>
            <a:ext cx="3384376" cy="369332"/>
          </a:xfrm>
          <a:prstGeom prst="rect">
            <a:avLst/>
          </a:prstGeom>
          <a:noFill/>
        </p:spPr>
        <p:txBody>
          <a:bodyPr wrap="square" rtlCol="0">
            <a:spAutoFit/>
          </a:bodyPr>
          <a:lstStyle/>
          <a:p>
            <a:r>
              <a:rPr lang="en-GB" dirty="0" smtClean="0">
                <a:solidFill>
                  <a:srgbClr val="0000FF"/>
                </a:solidFill>
              </a:rPr>
              <a:t>Edge Detection</a:t>
            </a:r>
            <a:endParaRPr lang="en-GB" dirty="0">
              <a:solidFill>
                <a:srgbClr val="0000FF"/>
              </a:solidFill>
            </a:endParaRPr>
          </a:p>
        </p:txBody>
      </p:sp>
    </p:spTree>
    <p:extLst>
      <p:ext uri="{BB962C8B-B14F-4D97-AF65-F5344CB8AC3E}">
        <p14:creationId xmlns:p14="http://schemas.microsoft.com/office/powerpoint/2010/main" val="36009792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natomy Laptop\Documents\IMG_20160902_0002magis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717" y="1772816"/>
            <a:ext cx="4896544" cy="4822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260648"/>
            <a:ext cx="8712968" cy="769441"/>
          </a:xfrm>
          <a:prstGeom prst="rect">
            <a:avLst/>
          </a:prstGeom>
          <a:noFill/>
        </p:spPr>
        <p:txBody>
          <a:bodyPr wrap="square" rtlCol="0">
            <a:spAutoFit/>
          </a:bodyPr>
          <a:lstStyle/>
          <a:p>
            <a:r>
              <a:rPr lang="en-GB" sz="2400" b="1" dirty="0" smtClean="0">
                <a:solidFill>
                  <a:srgbClr val="0000FF"/>
                </a:solidFill>
              </a:rPr>
              <a:t>Problems</a:t>
            </a:r>
            <a:r>
              <a:rPr lang="en-GB" sz="2000" dirty="0" smtClean="0">
                <a:solidFill>
                  <a:srgbClr val="0000FF"/>
                </a:solidFill>
              </a:rPr>
              <a:t> – brilliant results output </a:t>
            </a:r>
            <a:r>
              <a:rPr lang="en-GB" sz="2000" b="1" dirty="0" smtClean="0">
                <a:solidFill>
                  <a:srgbClr val="0000FF"/>
                </a:solidFill>
              </a:rPr>
              <a:t>But </a:t>
            </a:r>
            <a:r>
              <a:rPr lang="en-GB" sz="2000" dirty="0" smtClean="0">
                <a:solidFill>
                  <a:srgbClr val="0000FF"/>
                </a:solidFill>
              </a:rPr>
              <a:t>does the user know what the machine is doing and have they considered bias, caveats etc. ?? !!</a:t>
            </a:r>
            <a:endParaRPr lang="en-GB" sz="2000" dirty="0">
              <a:solidFill>
                <a:srgbClr val="0000FF"/>
              </a:solidFill>
            </a:endParaRPr>
          </a:p>
        </p:txBody>
      </p:sp>
      <p:pic>
        <p:nvPicPr>
          <p:cNvPr id="10244" name="Picture 4" descr="http://www.leica-microsystems.com/typo3temp/_processed_/csm_LAS_Image_Analysis_08_e815ef49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6232"/>
            <a:ext cx="3570425" cy="287062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cyber-wit.com/images/DataScene_Screensho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30190"/>
            <a:ext cx="3570425" cy="282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8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GIGO</a:t>
            </a:r>
            <a:endParaRPr lang="en-GB" dirty="0">
              <a:solidFill>
                <a:srgbClr val="0000FF"/>
              </a:solidFill>
            </a:endParaRPr>
          </a:p>
        </p:txBody>
      </p:sp>
      <p:sp>
        <p:nvSpPr>
          <p:cNvPr id="3" name="Content Placeholder 2"/>
          <p:cNvSpPr>
            <a:spLocks noGrp="1"/>
          </p:cNvSpPr>
          <p:nvPr>
            <p:ph idx="1"/>
          </p:nvPr>
        </p:nvSpPr>
        <p:spPr>
          <a:xfrm>
            <a:off x="457200" y="1927373"/>
            <a:ext cx="8229600" cy="4525963"/>
          </a:xfrm>
        </p:spPr>
        <p:txBody>
          <a:bodyPr/>
          <a:lstStyle/>
          <a:p>
            <a:pPr marL="0" indent="0">
              <a:buNone/>
            </a:pPr>
            <a:r>
              <a:rPr lang="en-GB" dirty="0" smtClean="0"/>
              <a:t>“Garbage to ten decimal places is still garbage !”</a:t>
            </a:r>
            <a:endParaRPr lang="en-GB" dirty="0"/>
          </a:p>
        </p:txBody>
      </p:sp>
      <p:sp>
        <p:nvSpPr>
          <p:cNvPr id="4" name="Rounded Rectangle 3"/>
          <p:cNvSpPr/>
          <p:nvPr/>
        </p:nvSpPr>
        <p:spPr>
          <a:xfrm>
            <a:off x="251520" y="1772816"/>
            <a:ext cx="8712968" cy="1008112"/>
          </a:xfrm>
          <a:prstGeom prst="roundRect">
            <a:avLst/>
          </a:prstGeom>
          <a:solidFill>
            <a:srgbClr val="0066FF">
              <a:alpha val="25000"/>
            </a:srgb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19180062">
            <a:off x="3228" y="401385"/>
            <a:ext cx="1760044" cy="584775"/>
          </a:xfrm>
          <a:prstGeom prst="rect">
            <a:avLst/>
          </a:prstGeom>
          <a:noFill/>
        </p:spPr>
        <p:txBody>
          <a:bodyPr wrap="square" rtlCol="0">
            <a:spAutoFit/>
          </a:bodyPr>
          <a:lstStyle/>
          <a:p>
            <a:r>
              <a:rPr lang="en-GB" sz="3200" b="1" dirty="0" smtClean="0">
                <a:solidFill>
                  <a:srgbClr val="0000FF"/>
                </a:solidFill>
              </a:rPr>
              <a:t>Results ?</a:t>
            </a:r>
            <a:endParaRPr lang="en-GB" sz="3200" b="1" dirty="0">
              <a:solidFill>
                <a:srgbClr val="0000FF"/>
              </a:solidFill>
            </a:endParaRPr>
          </a:p>
        </p:txBody>
      </p:sp>
      <p:pic>
        <p:nvPicPr>
          <p:cNvPr id="15362" name="Picture 2" descr="http://ultraoilforpets.com/wp-content/uploads/2012/03/analy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04" y="3053356"/>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e-prof.ru/upload/medialibrary/5df/0_6a656_706f3445_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076995"/>
            <a:ext cx="2913757" cy="2913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11760" y="1124744"/>
            <a:ext cx="4680520" cy="369332"/>
          </a:xfrm>
          <a:prstGeom prst="rect">
            <a:avLst/>
          </a:prstGeom>
          <a:noFill/>
        </p:spPr>
        <p:txBody>
          <a:bodyPr wrap="square" rtlCol="0">
            <a:spAutoFit/>
          </a:bodyPr>
          <a:lstStyle/>
          <a:p>
            <a:pPr algn="ctr"/>
            <a:r>
              <a:rPr lang="en-GB" b="1" dirty="0" smtClean="0">
                <a:solidFill>
                  <a:srgbClr val="0066FF"/>
                </a:solidFill>
              </a:rPr>
              <a:t>Garbage In – Garbage Out !</a:t>
            </a:r>
            <a:endParaRPr lang="en-GB" b="1" dirty="0">
              <a:solidFill>
                <a:srgbClr val="0066FF"/>
              </a:solidFill>
            </a:endParaRPr>
          </a:p>
        </p:txBody>
      </p:sp>
    </p:spTree>
    <p:extLst>
      <p:ext uri="{BB962C8B-B14F-4D97-AF65-F5344CB8AC3E}">
        <p14:creationId xmlns:p14="http://schemas.microsoft.com/office/powerpoint/2010/main" val="33047535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Analytical Microscopy</a:t>
            </a:r>
            <a:endParaRPr lang="en-GB" dirty="0">
              <a:solidFill>
                <a:srgbClr val="0000FF"/>
              </a:solidFill>
            </a:endParaRPr>
          </a:p>
        </p:txBody>
      </p:sp>
      <p:sp>
        <p:nvSpPr>
          <p:cNvPr id="3" name="Content Placeholder 2"/>
          <p:cNvSpPr>
            <a:spLocks noGrp="1"/>
          </p:cNvSpPr>
          <p:nvPr>
            <p:ph idx="1"/>
          </p:nvPr>
        </p:nvSpPr>
        <p:spPr>
          <a:xfrm>
            <a:off x="457200" y="2564904"/>
            <a:ext cx="8229600" cy="4525963"/>
          </a:xfrm>
        </p:spPr>
        <p:txBody>
          <a:bodyPr/>
          <a:lstStyle/>
          <a:p>
            <a:r>
              <a:rPr lang="en-GB" dirty="0" smtClean="0"/>
              <a:t>Reflectance                                             (Number)</a:t>
            </a:r>
          </a:p>
          <a:p>
            <a:r>
              <a:rPr lang="en-GB" dirty="0" err="1" smtClean="0"/>
              <a:t>Microdensitometry</a:t>
            </a:r>
            <a:r>
              <a:rPr lang="en-GB" dirty="0" smtClean="0"/>
              <a:t>                               (Amount)</a:t>
            </a:r>
          </a:p>
          <a:p>
            <a:r>
              <a:rPr lang="en-GB" dirty="0" err="1" smtClean="0"/>
              <a:t>Fluorometry</a:t>
            </a:r>
            <a:r>
              <a:rPr lang="en-GB" dirty="0" smtClean="0"/>
              <a:t>			           (Fluorescence)</a:t>
            </a:r>
          </a:p>
          <a:p>
            <a:r>
              <a:rPr lang="en-GB" dirty="0" smtClean="0"/>
              <a:t>Phase Contrast / </a:t>
            </a:r>
            <a:r>
              <a:rPr lang="en-GB" dirty="0" err="1" smtClean="0"/>
              <a:t>Refractometry</a:t>
            </a:r>
            <a:r>
              <a:rPr lang="en-GB" dirty="0" smtClean="0"/>
              <a:t>           (Density)</a:t>
            </a:r>
          </a:p>
          <a:p>
            <a:r>
              <a:rPr lang="en-GB" dirty="0" smtClean="0"/>
              <a:t>Interferometry          (Density, Thickness, Mass)</a:t>
            </a:r>
          </a:p>
          <a:p>
            <a:r>
              <a:rPr lang="en-GB" dirty="0" smtClean="0"/>
              <a:t>Polarisation / </a:t>
            </a:r>
            <a:r>
              <a:rPr lang="en-GB" dirty="0" err="1" smtClean="0"/>
              <a:t>Polariometry</a:t>
            </a:r>
            <a:r>
              <a:rPr lang="en-GB" dirty="0" smtClean="0"/>
              <a:t>            (Orientation)</a:t>
            </a:r>
          </a:p>
        </p:txBody>
      </p:sp>
      <p:sp>
        <p:nvSpPr>
          <p:cNvPr id="4" name="TextBox 3"/>
          <p:cNvSpPr txBox="1"/>
          <p:nvPr/>
        </p:nvSpPr>
        <p:spPr>
          <a:xfrm>
            <a:off x="1907704" y="1340768"/>
            <a:ext cx="5256584" cy="369332"/>
          </a:xfrm>
          <a:prstGeom prst="rect">
            <a:avLst/>
          </a:prstGeom>
          <a:noFill/>
        </p:spPr>
        <p:txBody>
          <a:bodyPr wrap="square" rtlCol="0">
            <a:spAutoFit/>
          </a:bodyPr>
          <a:lstStyle/>
          <a:p>
            <a:pPr algn="ctr"/>
            <a:r>
              <a:rPr lang="en-GB" dirty="0" smtClean="0">
                <a:solidFill>
                  <a:srgbClr val="FF0000"/>
                </a:solidFill>
              </a:rPr>
              <a:t>Direction / Amplitude / Wavelength / Phase / Plane</a:t>
            </a:r>
            <a:endParaRPr lang="en-GB" dirty="0">
              <a:solidFill>
                <a:srgbClr val="FF0000"/>
              </a:solidFill>
            </a:endParaRPr>
          </a:p>
        </p:txBody>
      </p:sp>
      <p:pic>
        <p:nvPicPr>
          <p:cNvPr id="1026" name="Picture 2" descr="http://www.play-hookey.com/optics/basic_concepts/images/lightwav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46287"/>
            <a:ext cx="5010150" cy="11906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6588224" y="1916832"/>
            <a:ext cx="144016" cy="216024"/>
          </a:xfrm>
          <a:prstGeom prst="straightConnector1">
            <a:avLst/>
          </a:prstGeom>
          <a:ln>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Tree>
    <p:extLst>
      <p:ext uri="{BB962C8B-B14F-4D97-AF65-F5344CB8AC3E}">
        <p14:creationId xmlns:p14="http://schemas.microsoft.com/office/powerpoint/2010/main" val="16400443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Microdensitometry</a:t>
            </a:r>
            <a:r>
              <a:rPr lang="en-GB" dirty="0" smtClean="0">
                <a:solidFill>
                  <a:srgbClr val="0000FF"/>
                </a:solidFill>
              </a:rPr>
              <a:t> 1</a:t>
            </a:r>
            <a:endParaRPr lang="en-GB" dirty="0">
              <a:solidFill>
                <a:srgbClr val="0000FF"/>
              </a:solidFill>
            </a:endParaRPr>
          </a:p>
        </p:txBody>
      </p:sp>
      <p:sp>
        <p:nvSpPr>
          <p:cNvPr id="3" name="Content Placeholder 2"/>
          <p:cNvSpPr>
            <a:spLocks noGrp="1"/>
          </p:cNvSpPr>
          <p:nvPr>
            <p:ph idx="1"/>
          </p:nvPr>
        </p:nvSpPr>
        <p:spPr>
          <a:xfrm>
            <a:off x="179512" y="1600200"/>
            <a:ext cx="8803854" cy="5257800"/>
          </a:xfrm>
        </p:spPr>
        <p:txBody>
          <a:bodyPr>
            <a:normAutofit fontScale="92500" lnSpcReduction="10000"/>
          </a:bodyPr>
          <a:lstStyle/>
          <a:p>
            <a:r>
              <a:rPr lang="en-GB" dirty="0" smtClean="0"/>
              <a:t>Measure Areas, Volumes and Densities</a:t>
            </a:r>
          </a:p>
          <a:p>
            <a:r>
              <a:rPr lang="en-GB" dirty="0" err="1" smtClean="0"/>
              <a:t>Histochemistry</a:t>
            </a:r>
            <a:r>
              <a:rPr lang="en-GB" dirty="0" smtClean="0"/>
              <a:t> </a:t>
            </a:r>
            <a:r>
              <a:rPr lang="en-GB" sz="1900" dirty="0" smtClean="0"/>
              <a:t>(Specificity/Stoichiometry/Localisation/Section thickness/ …)</a:t>
            </a:r>
          </a:p>
          <a:p>
            <a:r>
              <a:rPr lang="en-GB" dirty="0" err="1" smtClean="0"/>
              <a:t>Bouger</a:t>
            </a:r>
            <a:r>
              <a:rPr lang="en-GB" dirty="0" smtClean="0"/>
              <a:t>-Beer-Lambert Laws</a:t>
            </a:r>
          </a:p>
          <a:p>
            <a:r>
              <a:rPr lang="en-GB" dirty="0" smtClean="0"/>
              <a:t>Absorbance &amp; Transmittance</a:t>
            </a:r>
          </a:p>
          <a:p>
            <a:r>
              <a:rPr lang="en-GB" dirty="0" smtClean="0"/>
              <a:t>Homogeneous Parallel Monochromatic Spot Light</a:t>
            </a:r>
          </a:p>
          <a:p>
            <a:r>
              <a:rPr lang="en-GB" dirty="0" smtClean="0"/>
              <a:t>Optical Density</a:t>
            </a:r>
          </a:p>
          <a:p>
            <a:r>
              <a:rPr lang="en-GB" dirty="0" smtClean="0"/>
              <a:t>Distribution Error</a:t>
            </a:r>
          </a:p>
          <a:p>
            <a:r>
              <a:rPr lang="en-GB" dirty="0" smtClean="0"/>
              <a:t>Integrated optical Density</a:t>
            </a:r>
          </a:p>
          <a:p>
            <a:r>
              <a:rPr lang="en-GB" dirty="0" smtClean="0"/>
              <a:t>Equipment: Flying-Spot microscope, M86, </a:t>
            </a:r>
            <a:r>
              <a:rPr lang="en-GB" dirty="0" err="1" smtClean="0"/>
              <a:t>Magiscan</a:t>
            </a:r>
            <a:r>
              <a:rPr lang="en-GB" dirty="0" smtClean="0"/>
              <a:t/>
            </a:r>
            <a:br>
              <a:rPr lang="en-GB" dirty="0" smtClean="0"/>
            </a:br>
            <a:r>
              <a:rPr lang="en-GB" dirty="0" smtClean="0"/>
              <a:t>                      </a:t>
            </a:r>
            <a:r>
              <a:rPr lang="en-GB" sz="2600" dirty="0" smtClean="0"/>
              <a:t>1930s, 1970s, now</a:t>
            </a:r>
            <a:endParaRPr lang="en-GB" sz="2600" dirty="0"/>
          </a:p>
        </p:txBody>
      </p:sp>
      <p:pic>
        <p:nvPicPr>
          <p:cNvPr id="11266" name="Picture 2" descr="https://encrypted-tbn3.gstatic.com/images?q=tbn:ANd9GcTgXjrHlk75FWInUi8b6eZL6G9Uw0aEHcvYaKvjtC-vAwlTm9jP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2686" y="188640"/>
            <a:ext cx="1460680" cy="1080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
        <p:nvSpPr>
          <p:cNvPr id="4" name="TextBox 3"/>
          <p:cNvSpPr txBox="1"/>
          <p:nvPr/>
        </p:nvSpPr>
        <p:spPr>
          <a:xfrm>
            <a:off x="2051720" y="1124744"/>
            <a:ext cx="4896544" cy="369332"/>
          </a:xfrm>
          <a:prstGeom prst="rect">
            <a:avLst/>
          </a:prstGeom>
          <a:noFill/>
        </p:spPr>
        <p:txBody>
          <a:bodyPr wrap="square" rtlCol="0">
            <a:spAutoFit/>
          </a:bodyPr>
          <a:lstStyle/>
          <a:p>
            <a:pPr algn="ctr"/>
            <a:r>
              <a:rPr lang="en-GB" dirty="0" smtClean="0">
                <a:solidFill>
                  <a:srgbClr val="FF0000"/>
                </a:solidFill>
              </a:rPr>
              <a:t>How much substance present?</a:t>
            </a:r>
            <a:endParaRPr lang="en-GB" dirty="0">
              <a:solidFill>
                <a:srgbClr val="FF0000"/>
              </a:solidFill>
            </a:endParaRPr>
          </a:p>
        </p:txBody>
      </p:sp>
      <p:pic>
        <p:nvPicPr>
          <p:cNvPr id="3074" name="Picture 2" descr="https://www.utoledo.edu/corelabs/amic/images/vickers_microsc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819" y="4221088"/>
            <a:ext cx="1331640" cy="14243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grelf.net/jl/Magiscan2_400x3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463" y="4109447"/>
            <a:ext cx="1796480" cy="153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073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Microdensitometry</a:t>
            </a:r>
            <a:r>
              <a:rPr lang="en-GB" dirty="0" smtClean="0">
                <a:solidFill>
                  <a:srgbClr val="0000FF"/>
                </a:solidFill>
              </a:rPr>
              <a:t> 2</a:t>
            </a:r>
            <a:endParaRPr lang="en-GB" dirty="0">
              <a:solidFill>
                <a:srgbClr val="0000FF"/>
              </a:solidFill>
            </a:endParaRPr>
          </a:p>
        </p:txBody>
      </p:sp>
      <p:sp>
        <p:nvSpPr>
          <p:cNvPr id="3" name="Content Placeholder 2"/>
          <p:cNvSpPr>
            <a:spLocks noGrp="1"/>
          </p:cNvSpPr>
          <p:nvPr>
            <p:ph idx="1"/>
          </p:nvPr>
        </p:nvSpPr>
        <p:spPr>
          <a:xfrm>
            <a:off x="179512" y="1600200"/>
            <a:ext cx="8803854" cy="4525963"/>
          </a:xfrm>
        </p:spPr>
        <p:txBody>
          <a:bodyPr>
            <a:normAutofit/>
          </a:bodyPr>
          <a:lstStyle/>
          <a:p>
            <a:r>
              <a:rPr lang="en-GB" b="1" dirty="0" smtClean="0"/>
              <a:t>Beer:</a:t>
            </a:r>
            <a:r>
              <a:rPr lang="en-GB" dirty="0" smtClean="0"/>
              <a:t> Concentration </a:t>
            </a:r>
            <a:r>
              <a:rPr lang="el-GR" i="1" dirty="0" smtClean="0"/>
              <a:t>α</a:t>
            </a:r>
            <a:r>
              <a:rPr lang="en-GB" dirty="0" smtClean="0"/>
              <a:t> Absorbance</a:t>
            </a:r>
          </a:p>
          <a:p>
            <a:r>
              <a:rPr lang="en-GB" b="1" dirty="0" smtClean="0"/>
              <a:t>Lambert: </a:t>
            </a:r>
            <a:r>
              <a:rPr lang="en-GB" dirty="0" smtClean="0"/>
              <a:t>Absorbance = log</a:t>
            </a:r>
            <a:r>
              <a:rPr lang="en-GB" baseline="-25000" dirty="0" smtClean="0"/>
              <a:t>10</a:t>
            </a:r>
            <a:r>
              <a:rPr lang="en-GB" dirty="0" smtClean="0"/>
              <a:t> Incidence/Transmit</a:t>
            </a:r>
          </a:p>
          <a:p>
            <a:r>
              <a:rPr lang="en-GB" b="1" dirty="0" smtClean="0"/>
              <a:t>Concentration</a:t>
            </a:r>
            <a:r>
              <a:rPr lang="en-GB" dirty="0" smtClean="0"/>
              <a:t> = g/cm</a:t>
            </a:r>
            <a:r>
              <a:rPr lang="en-GB" sz="2800" baseline="30000" dirty="0" smtClean="0"/>
              <a:t>3</a:t>
            </a:r>
            <a:r>
              <a:rPr lang="en-GB" dirty="0" smtClean="0"/>
              <a:t> or g/ area &amp; thickness</a:t>
            </a:r>
          </a:p>
          <a:p>
            <a:r>
              <a:rPr lang="en-GB" b="1" dirty="0" smtClean="0"/>
              <a:t>Distribution Error: </a:t>
            </a:r>
            <a:r>
              <a:rPr lang="en-GB" dirty="0" smtClean="0"/>
              <a:t>Uniform v Non-Uniform</a:t>
            </a:r>
          </a:p>
        </p:txBody>
      </p:sp>
      <p:pic>
        <p:nvPicPr>
          <p:cNvPr id="11266" name="Picture 2" descr="https://encrypted-tbn3.gstatic.com/images?q=tbn:ANd9GcTgXjrHlk75FWInUi8b6eZL6G9Uw0aEHcvYaKvjtC-vAwlTm9jP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2686" y="188640"/>
            <a:ext cx="1460680" cy="1080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How ?</a:t>
            </a:r>
            <a:endParaRPr lang="en-GB" sz="3200" b="1" dirty="0">
              <a:solidFill>
                <a:srgbClr val="0000FF"/>
              </a:solidFill>
            </a:endParaRPr>
          </a:p>
        </p:txBody>
      </p:sp>
      <p:sp>
        <p:nvSpPr>
          <p:cNvPr id="4" name="Oval 3"/>
          <p:cNvSpPr/>
          <p:nvPr/>
        </p:nvSpPr>
        <p:spPr>
          <a:xfrm>
            <a:off x="1403648" y="4509120"/>
            <a:ext cx="1152128" cy="1080120"/>
          </a:xfrm>
          <a:prstGeom prst="ellipse">
            <a:avLst/>
          </a:prstGeom>
          <a:pattFill prst="pct1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412032" y="5661248"/>
            <a:ext cx="1152128"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835696" y="609329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131840" y="4149080"/>
            <a:ext cx="3240360" cy="2308324"/>
          </a:xfrm>
          <a:prstGeom prst="rect">
            <a:avLst/>
          </a:prstGeom>
          <a:noFill/>
        </p:spPr>
        <p:txBody>
          <a:bodyPr wrap="square" rtlCol="0">
            <a:spAutoFit/>
          </a:bodyPr>
          <a:lstStyle/>
          <a:p>
            <a:r>
              <a:rPr lang="en-GB" b="1" u="sng" dirty="0" smtClean="0"/>
              <a:t>T</a:t>
            </a:r>
            <a:r>
              <a:rPr lang="en-GB" b="1" dirty="0" smtClean="0"/>
              <a:t>	</a:t>
            </a:r>
            <a:r>
              <a:rPr lang="en-GB" b="1" u="sng" dirty="0" smtClean="0"/>
              <a:t>OD</a:t>
            </a:r>
            <a:r>
              <a:rPr lang="en-GB" b="1" dirty="0" smtClean="0"/>
              <a:t>	</a:t>
            </a:r>
            <a:r>
              <a:rPr lang="en-GB" b="1" u="sng" dirty="0" smtClean="0"/>
              <a:t>IOD</a:t>
            </a:r>
            <a:r>
              <a:rPr lang="en-GB" b="1" dirty="0" smtClean="0"/>
              <a:t> (</a:t>
            </a:r>
            <a:r>
              <a:rPr lang="en-GB" b="1" dirty="0" err="1" smtClean="0"/>
              <a:t>ArxOD</a:t>
            </a:r>
            <a:r>
              <a:rPr lang="en-GB" b="1" dirty="0" smtClean="0"/>
              <a:t>)</a:t>
            </a:r>
          </a:p>
          <a:p>
            <a:endParaRPr lang="en-GB" dirty="0"/>
          </a:p>
          <a:p>
            <a:r>
              <a:rPr lang="en-GB" dirty="0" smtClean="0"/>
              <a:t>50%	0.3	0.3</a:t>
            </a:r>
          </a:p>
          <a:p>
            <a:endParaRPr lang="en-GB" dirty="0"/>
          </a:p>
          <a:p>
            <a:endParaRPr lang="en-GB" dirty="0" smtClean="0"/>
          </a:p>
          <a:p>
            <a:endParaRPr lang="en-GB" dirty="0"/>
          </a:p>
          <a:p>
            <a:endParaRPr lang="en-GB" dirty="0" smtClean="0"/>
          </a:p>
          <a:p>
            <a:r>
              <a:rPr lang="en-GB" dirty="0" smtClean="0"/>
              <a:t>??%	30 &amp; 0	0.3</a:t>
            </a:r>
            <a:endParaRPr lang="en-GB" dirty="0"/>
          </a:p>
        </p:txBody>
      </p:sp>
      <p:sp>
        <p:nvSpPr>
          <p:cNvPr id="10" name="TextBox 9"/>
          <p:cNvSpPr txBox="1"/>
          <p:nvPr/>
        </p:nvSpPr>
        <p:spPr>
          <a:xfrm>
            <a:off x="2051720" y="1124744"/>
            <a:ext cx="4896544" cy="369332"/>
          </a:xfrm>
          <a:prstGeom prst="rect">
            <a:avLst/>
          </a:prstGeom>
          <a:noFill/>
        </p:spPr>
        <p:txBody>
          <a:bodyPr wrap="square" rtlCol="0">
            <a:spAutoFit/>
          </a:bodyPr>
          <a:lstStyle/>
          <a:p>
            <a:pPr algn="ctr"/>
            <a:r>
              <a:rPr lang="en-GB" dirty="0" smtClean="0">
                <a:solidFill>
                  <a:srgbClr val="FF0000"/>
                </a:solidFill>
              </a:rPr>
              <a:t>How much substance present?</a:t>
            </a:r>
            <a:endParaRPr lang="en-GB" dirty="0">
              <a:solidFill>
                <a:srgbClr val="FF0000"/>
              </a:solidFill>
            </a:endParaRPr>
          </a:p>
        </p:txBody>
      </p:sp>
    </p:spTree>
    <p:extLst>
      <p:ext uri="{BB962C8B-B14F-4D97-AF65-F5344CB8AC3E}">
        <p14:creationId xmlns:p14="http://schemas.microsoft.com/office/powerpoint/2010/main" val="26878397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Microdensitometry</a:t>
            </a:r>
            <a:r>
              <a:rPr lang="en-GB" dirty="0" smtClean="0">
                <a:solidFill>
                  <a:srgbClr val="0000FF"/>
                </a:solidFill>
              </a:rPr>
              <a:t> 3</a:t>
            </a:r>
            <a:endParaRPr lang="en-GB" dirty="0">
              <a:solidFill>
                <a:srgbClr val="0000FF"/>
              </a:solidFill>
            </a:endParaRPr>
          </a:p>
        </p:txBody>
      </p:sp>
      <p:sp>
        <p:nvSpPr>
          <p:cNvPr id="3" name="Content Placeholder 2"/>
          <p:cNvSpPr>
            <a:spLocks noGrp="1"/>
          </p:cNvSpPr>
          <p:nvPr>
            <p:ph idx="1"/>
          </p:nvPr>
        </p:nvSpPr>
        <p:spPr>
          <a:xfrm>
            <a:off x="179512" y="1600200"/>
            <a:ext cx="8803854" cy="4525963"/>
          </a:xfrm>
        </p:spPr>
        <p:txBody>
          <a:bodyPr>
            <a:normAutofit/>
          </a:bodyPr>
          <a:lstStyle/>
          <a:p>
            <a:r>
              <a:rPr lang="en-GB" b="1" dirty="0" smtClean="0"/>
              <a:t>Oxidative Enzyme distribution in a limb muscle ?</a:t>
            </a:r>
            <a:endParaRPr lang="en-GB" dirty="0" smtClean="0"/>
          </a:p>
        </p:txBody>
      </p:sp>
      <p:pic>
        <p:nvPicPr>
          <p:cNvPr id="11266" name="Picture 2" descr="https://encrypted-tbn3.gstatic.com/images?q=tbn:ANd9GcTgXjrHlk75FWInUi8b6eZL6G9Uw0aEHcvYaKvjtC-vAwlTm9jPZ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686" y="188640"/>
            <a:ext cx="1460680" cy="1080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180062">
            <a:off x="-40635" y="641089"/>
            <a:ext cx="2195820" cy="584775"/>
          </a:xfrm>
          <a:prstGeom prst="rect">
            <a:avLst/>
          </a:prstGeom>
          <a:noFill/>
        </p:spPr>
        <p:txBody>
          <a:bodyPr wrap="square" rtlCol="0">
            <a:spAutoFit/>
          </a:bodyPr>
          <a:lstStyle/>
          <a:p>
            <a:r>
              <a:rPr lang="en-GB" sz="3200" b="1" dirty="0" smtClean="0">
                <a:solidFill>
                  <a:srgbClr val="0000FF"/>
                </a:solidFill>
              </a:rPr>
              <a:t>Application</a:t>
            </a:r>
            <a:endParaRPr lang="en-GB" sz="3200" b="1" dirty="0">
              <a:solidFill>
                <a:srgbClr val="0000FF"/>
              </a:solidFill>
            </a:endParaRPr>
          </a:p>
        </p:txBody>
      </p:sp>
      <p:sp>
        <p:nvSpPr>
          <p:cNvPr id="10" name="TextBox 9"/>
          <p:cNvSpPr txBox="1"/>
          <p:nvPr/>
        </p:nvSpPr>
        <p:spPr>
          <a:xfrm>
            <a:off x="2051720" y="1124744"/>
            <a:ext cx="4896544" cy="369332"/>
          </a:xfrm>
          <a:prstGeom prst="rect">
            <a:avLst/>
          </a:prstGeom>
          <a:noFill/>
        </p:spPr>
        <p:txBody>
          <a:bodyPr wrap="square" rtlCol="0">
            <a:spAutoFit/>
          </a:bodyPr>
          <a:lstStyle/>
          <a:p>
            <a:pPr algn="ctr"/>
            <a:r>
              <a:rPr lang="en-GB" dirty="0" smtClean="0">
                <a:solidFill>
                  <a:srgbClr val="FF0000"/>
                </a:solidFill>
              </a:rPr>
              <a:t>How much substance present?</a:t>
            </a:r>
            <a:endParaRPr lang="en-GB" dirty="0">
              <a:solidFill>
                <a:srgbClr val="FF0000"/>
              </a:solidFill>
            </a:endParaRP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810" t="18544" r="17387" b="28183"/>
          <a:stretch/>
        </p:blipFill>
        <p:spPr bwMode="auto">
          <a:xfrm>
            <a:off x="507588" y="2276872"/>
            <a:ext cx="2080152"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46" t="46167" r="27153" b="27868"/>
          <a:stretch/>
        </p:blipFill>
        <p:spPr bwMode="auto">
          <a:xfrm rot="16200000">
            <a:off x="2551692" y="2755048"/>
            <a:ext cx="1650043" cy="69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01" t="20031" r="19272" b="13617"/>
          <a:stretch/>
        </p:blipFill>
        <p:spPr bwMode="auto">
          <a:xfrm>
            <a:off x="251520" y="4212118"/>
            <a:ext cx="3240360" cy="262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5015" t="20880" r="31032" b="31176"/>
          <a:stretch/>
        </p:blipFill>
        <p:spPr bwMode="auto">
          <a:xfrm>
            <a:off x="5868144" y="2138996"/>
            <a:ext cx="2585048" cy="228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4210" t="33449" r="26623" b="20443"/>
          <a:stretch/>
        </p:blipFill>
        <p:spPr bwMode="auto">
          <a:xfrm>
            <a:off x="5503015" y="4396013"/>
            <a:ext cx="3315306" cy="243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35896" y="2286588"/>
            <a:ext cx="720080" cy="369332"/>
          </a:xfrm>
          <a:prstGeom prst="rect">
            <a:avLst/>
          </a:prstGeom>
          <a:noFill/>
        </p:spPr>
        <p:txBody>
          <a:bodyPr wrap="square" rtlCol="0">
            <a:spAutoFit/>
          </a:bodyPr>
          <a:lstStyle/>
          <a:p>
            <a:r>
              <a:rPr lang="en-GB" b="1" dirty="0" smtClean="0">
                <a:solidFill>
                  <a:srgbClr val="FF0000"/>
                </a:solidFill>
              </a:rPr>
              <a:t>Red</a:t>
            </a:r>
            <a:endParaRPr lang="en-GB" b="1" dirty="0">
              <a:solidFill>
                <a:srgbClr val="FF0000"/>
              </a:solidFill>
            </a:endParaRPr>
          </a:p>
        </p:txBody>
      </p:sp>
      <p:sp>
        <p:nvSpPr>
          <p:cNvPr id="17" name="TextBox 16"/>
          <p:cNvSpPr txBox="1"/>
          <p:nvPr/>
        </p:nvSpPr>
        <p:spPr>
          <a:xfrm>
            <a:off x="3635896" y="2854277"/>
            <a:ext cx="1440160" cy="369332"/>
          </a:xfrm>
          <a:prstGeom prst="rect">
            <a:avLst/>
          </a:prstGeom>
          <a:noFill/>
        </p:spPr>
        <p:txBody>
          <a:bodyPr wrap="square" rtlCol="0">
            <a:spAutoFit/>
          </a:bodyPr>
          <a:lstStyle/>
          <a:p>
            <a:r>
              <a:rPr lang="en-GB" b="1" dirty="0" smtClean="0"/>
              <a:t>Intermediate</a:t>
            </a:r>
            <a:endParaRPr lang="en-GB" b="1" dirty="0"/>
          </a:p>
        </p:txBody>
      </p:sp>
      <p:sp>
        <p:nvSpPr>
          <p:cNvPr id="19" name="TextBox 18"/>
          <p:cNvSpPr txBox="1"/>
          <p:nvPr/>
        </p:nvSpPr>
        <p:spPr>
          <a:xfrm>
            <a:off x="3635896" y="3430341"/>
            <a:ext cx="864096" cy="369332"/>
          </a:xfrm>
          <a:prstGeom prst="rect">
            <a:avLst/>
          </a:prstGeom>
          <a:noFill/>
        </p:spPr>
        <p:txBody>
          <a:bodyPr wrap="square" rtlCol="0">
            <a:spAutoFit/>
          </a:bodyPr>
          <a:lstStyle/>
          <a:p>
            <a:r>
              <a:rPr lang="en-GB" b="1" dirty="0" smtClean="0">
                <a:solidFill>
                  <a:schemeClr val="tx2"/>
                </a:solidFill>
              </a:rPr>
              <a:t>White</a:t>
            </a:r>
            <a:endParaRPr lang="en-GB" b="1" dirty="0">
              <a:solidFill>
                <a:schemeClr val="tx2"/>
              </a:solidFill>
            </a:endParaRPr>
          </a:p>
        </p:txBody>
      </p:sp>
      <p:sp>
        <p:nvSpPr>
          <p:cNvPr id="16" name="TextBox 15"/>
          <p:cNvSpPr txBox="1"/>
          <p:nvPr/>
        </p:nvSpPr>
        <p:spPr>
          <a:xfrm>
            <a:off x="251520" y="3491896"/>
            <a:ext cx="936104" cy="307777"/>
          </a:xfrm>
          <a:prstGeom prst="rect">
            <a:avLst/>
          </a:prstGeom>
          <a:noFill/>
        </p:spPr>
        <p:txBody>
          <a:bodyPr wrap="square" rtlCol="0">
            <a:spAutoFit/>
          </a:bodyPr>
          <a:lstStyle/>
          <a:p>
            <a:r>
              <a:rPr lang="en-GB" sz="1400" b="1" dirty="0" smtClean="0"/>
              <a:t>Medial</a:t>
            </a:r>
            <a:endParaRPr lang="en-GB" sz="1400" b="1" dirty="0"/>
          </a:p>
        </p:txBody>
      </p:sp>
      <p:sp>
        <p:nvSpPr>
          <p:cNvPr id="21" name="TextBox 20"/>
          <p:cNvSpPr txBox="1"/>
          <p:nvPr/>
        </p:nvSpPr>
        <p:spPr>
          <a:xfrm>
            <a:off x="2051720" y="3501008"/>
            <a:ext cx="936104" cy="307777"/>
          </a:xfrm>
          <a:prstGeom prst="rect">
            <a:avLst/>
          </a:prstGeom>
          <a:noFill/>
        </p:spPr>
        <p:txBody>
          <a:bodyPr wrap="square" rtlCol="0">
            <a:spAutoFit/>
          </a:bodyPr>
          <a:lstStyle/>
          <a:p>
            <a:r>
              <a:rPr lang="en-GB" sz="1400" b="1" dirty="0" smtClean="0"/>
              <a:t>Lateral</a:t>
            </a:r>
            <a:endParaRPr lang="en-GB" sz="1400" b="1" dirty="0"/>
          </a:p>
        </p:txBody>
      </p:sp>
      <p:sp>
        <p:nvSpPr>
          <p:cNvPr id="20" name="Oval 19"/>
          <p:cNvSpPr/>
          <p:nvPr/>
        </p:nvSpPr>
        <p:spPr>
          <a:xfrm rot="1309049">
            <a:off x="1858591" y="5392374"/>
            <a:ext cx="1559010" cy="108012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rot="1951334">
            <a:off x="320054" y="4532451"/>
            <a:ext cx="1864512" cy="720985"/>
          </a:xfrm>
          <a:prstGeom prst="ellipse">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rot="1688010">
            <a:off x="1711261" y="5068475"/>
            <a:ext cx="806061" cy="711676"/>
          </a:xfrm>
          <a:prstGeom prst="ellipse">
            <a:avLst/>
          </a:prstGeom>
          <a:solidFill>
            <a:schemeClr val="tx1">
              <a:alpha val="11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422008" y="6538849"/>
            <a:ext cx="720080" cy="369332"/>
          </a:xfrm>
          <a:prstGeom prst="rect">
            <a:avLst/>
          </a:prstGeom>
          <a:noFill/>
        </p:spPr>
        <p:txBody>
          <a:bodyPr wrap="square" rtlCol="0">
            <a:spAutoFit/>
          </a:bodyPr>
          <a:lstStyle/>
          <a:p>
            <a:r>
              <a:rPr lang="en-GB" dirty="0" smtClean="0"/>
              <a:t>Area</a:t>
            </a:r>
            <a:endParaRPr lang="en-GB" dirty="0"/>
          </a:p>
        </p:txBody>
      </p:sp>
      <p:sp>
        <p:nvSpPr>
          <p:cNvPr id="25" name="TextBox 24"/>
          <p:cNvSpPr txBox="1"/>
          <p:nvPr/>
        </p:nvSpPr>
        <p:spPr>
          <a:xfrm>
            <a:off x="111544" y="5331762"/>
            <a:ext cx="792088" cy="383823"/>
          </a:xfrm>
          <a:prstGeom prst="rect">
            <a:avLst/>
          </a:prstGeom>
          <a:noFill/>
        </p:spPr>
        <p:txBody>
          <a:bodyPr wrap="square" rtlCol="0">
            <a:spAutoFit/>
          </a:bodyPr>
          <a:lstStyle/>
          <a:p>
            <a:r>
              <a:rPr lang="en-GB" dirty="0" err="1" smtClean="0"/>
              <a:t>Conc</a:t>
            </a:r>
            <a:endParaRPr lang="en-GB" dirty="0"/>
          </a:p>
        </p:txBody>
      </p:sp>
      <p:sp>
        <p:nvSpPr>
          <p:cNvPr id="26" name="TextBox 25"/>
          <p:cNvSpPr txBox="1"/>
          <p:nvPr/>
        </p:nvSpPr>
        <p:spPr>
          <a:xfrm>
            <a:off x="3203848" y="4892943"/>
            <a:ext cx="1152128" cy="646331"/>
          </a:xfrm>
          <a:prstGeom prst="rect">
            <a:avLst/>
          </a:prstGeom>
          <a:noFill/>
        </p:spPr>
        <p:txBody>
          <a:bodyPr wrap="square" rtlCol="0">
            <a:spAutoFit/>
          </a:bodyPr>
          <a:lstStyle/>
          <a:p>
            <a:r>
              <a:rPr lang="en-GB" dirty="0" smtClean="0"/>
              <a:t>R= -0.90</a:t>
            </a:r>
          </a:p>
          <a:p>
            <a:r>
              <a:rPr lang="en-GB" dirty="0" smtClean="0"/>
              <a:t>P&lt;0.001</a:t>
            </a:r>
            <a:endParaRPr lang="en-GB" dirty="0"/>
          </a:p>
        </p:txBody>
      </p:sp>
    </p:spTree>
    <p:extLst>
      <p:ext uri="{BB962C8B-B14F-4D97-AF65-F5344CB8AC3E}">
        <p14:creationId xmlns:p14="http://schemas.microsoft.com/office/powerpoint/2010/main" val="22562561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GB" dirty="0" smtClean="0">
                <a:solidFill>
                  <a:schemeClr val="bg1">
                    <a:lumMod val="75000"/>
                  </a:schemeClr>
                </a:solidFill>
              </a:rPr>
              <a:t>Why measure ?</a:t>
            </a:r>
          </a:p>
          <a:p>
            <a:endParaRPr lang="en-GB" dirty="0">
              <a:solidFill>
                <a:schemeClr val="bg1">
                  <a:lumMod val="75000"/>
                </a:schemeClr>
              </a:solidFill>
            </a:endParaRPr>
          </a:p>
          <a:p>
            <a:r>
              <a:rPr lang="en-GB" dirty="0" smtClean="0">
                <a:solidFill>
                  <a:schemeClr val="bg1">
                    <a:lumMod val="75000"/>
                  </a:schemeClr>
                </a:solidFill>
              </a:rPr>
              <a:t>What do you want to measure ?</a:t>
            </a:r>
          </a:p>
          <a:p>
            <a:endParaRPr lang="en-GB" dirty="0">
              <a:solidFill>
                <a:schemeClr val="bg1">
                  <a:lumMod val="75000"/>
                </a:schemeClr>
              </a:solidFill>
            </a:endParaRPr>
          </a:p>
          <a:p>
            <a:r>
              <a:rPr lang="en-GB" dirty="0" smtClean="0">
                <a:solidFill>
                  <a:schemeClr val="bg1">
                    <a:lumMod val="75000"/>
                  </a:schemeClr>
                </a:solidFill>
              </a:rPr>
              <a:t>How do we measure ?</a:t>
            </a:r>
          </a:p>
          <a:p>
            <a:endParaRPr lang="en-GB" dirty="0"/>
          </a:p>
          <a:p>
            <a:r>
              <a:rPr lang="en-GB" dirty="0" smtClean="0">
                <a:solidFill>
                  <a:srgbClr val="0000FF"/>
                </a:solidFill>
              </a:rPr>
              <a:t>Are the results unbiased, precise, accurate, valid, meaningful ?</a:t>
            </a:r>
            <a:endParaRPr lang="en-GB" dirty="0">
              <a:solidFill>
                <a:srgbClr val="0000FF"/>
              </a:solidFill>
            </a:endParaRPr>
          </a:p>
        </p:txBody>
      </p:sp>
    </p:spTree>
    <p:extLst>
      <p:ext uri="{BB962C8B-B14F-4D97-AF65-F5344CB8AC3E}">
        <p14:creationId xmlns:p14="http://schemas.microsoft.com/office/powerpoint/2010/main" val="549186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Examples</a:t>
            </a:r>
            <a:endParaRPr lang="en-GB" dirty="0">
              <a:solidFill>
                <a:srgbClr val="0000FF"/>
              </a:solidFill>
            </a:endParaRPr>
          </a:p>
        </p:txBody>
      </p:sp>
      <p:sp>
        <p:nvSpPr>
          <p:cNvPr id="3" name="Content Placeholder 2"/>
          <p:cNvSpPr>
            <a:spLocks noGrp="1"/>
          </p:cNvSpPr>
          <p:nvPr>
            <p:ph idx="1"/>
          </p:nvPr>
        </p:nvSpPr>
        <p:spPr>
          <a:xfrm>
            <a:off x="107504" y="1556792"/>
            <a:ext cx="8928992" cy="5040560"/>
          </a:xfrm>
        </p:spPr>
        <p:txBody>
          <a:bodyPr>
            <a:normAutofit fontScale="92500" lnSpcReduction="10000"/>
          </a:bodyPr>
          <a:lstStyle/>
          <a:p>
            <a:r>
              <a:rPr lang="en-GB" dirty="0" smtClean="0"/>
              <a:t>Proportion of muscle, fat, bone, skin in limb</a:t>
            </a:r>
          </a:p>
          <a:p>
            <a:r>
              <a:rPr lang="en-GB" dirty="0" smtClean="0"/>
              <a:t>Size of muscle fibres, </a:t>
            </a:r>
            <a:r>
              <a:rPr lang="en-GB" dirty="0" err="1" smtClean="0"/>
              <a:t>Haversion</a:t>
            </a:r>
            <a:r>
              <a:rPr lang="en-GB" dirty="0" smtClean="0"/>
              <a:t> systems, glomeruli …</a:t>
            </a:r>
          </a:p>
          <a:p>
            <a:r>
              <a:rPr lang="en-GB" dirty="0" smtClean="0"/>
              <a:t>Number of neurons in the brain/ spinal cord/ DRG</a:t>
            </a:r>
          </a:p>
          <a:p>
            <a:r>
              <a:rPr lang="en-GB" dirty="0" smtClean="0"/>
              <a:t>Number of </a:t>
            </a:r>
            <a:r>
              <a:rPr lang="en-GB" dirty="0" err="1" smtClean="0"/>
              <a:t>fibrocytes</a:t>
            </a:r>
            <a:r>
              <a:rPr lang="en-GB" dirty="0" smtClean="0"/>
              <a:t> per unit of tendon</a:t>
            </a:r>
          </a:p>
          <a:p>
            <a:r>
              <a:rPr lang="en-GB" dirty="0" smtClean="0"/>
              <a:t>Length of capillary network in ligament</a:t>
            </a:r>
          </a:p>
          <a:p>
            <a:r>
              <a:rPr lang="en-GB" dirty="0" smtClean="0"/>
              <a:t>Amount of lipid in heart</a:t>
            </a:r>
          </a:p>
          <a:p>
            <a:r>
              <a:rPr lang="en-GB" dirty="0" smtClean="0"/>
              <a:t>Surface area of villi in gut, alveoli in lung</a:t>
            </a:r>
          </a:p>
          <a:p>
            <a:r>
              <a:rPr lang="en-GB" dirty="0" smtClean="0"/>
              <a:t>Orientation/branching of Purkinje fibres in cerebellum</a:t>
            </a:r>
          </a:p>
          <a:p>
            <a:r>
              <a:rPr lang="en-GB" dirty="0" smtClean="0"/>
              <a:t>Relationship of necrotic cells to capillaries</a:t>
            </a:r>
          </a:p>
          <a:p>
            <a:r>
              <a:rPr lang="en-GB" dirty="0" smtClean="0"/>
              <a:t>Angle of </a:t>
            </a:r>
            <a:r>
              <a:rPr lang="en-GB" dirty="0" err="1" smtClean="0"/>
              <a:t>pennation</a:t>
            </a:r>
            <a:r>
              <a:rPr lang="en-GB" dirty="0" smtClean="0"/>
              <a:t> in muscles</a:t>
            </a:r>
          </a:p>
        </p:txBody>
      </p:sp>
      <p:sp>
        <p:nvSpPr>
          <p:cNvPr id="5" name="TextBox 4"/>
          <p:cNvSpPr txBox="1"/>
          <p:nvPr/>
        </p:nvSpPr>
        <p:spPr>
          <a:xfrm rot="19180062">
            <a:off x="133735" y="447723"/>
            <a:ext cx="1389874" cy="584775"/>
          </a:xfrm>
          <a:prstGeom prst="rect">
            <a:avLst/>
          </a:prstGeom>
          <a:noFill/>
        </p:spPr>
        <p:txBody>
          <a:bodyPr wrap="square" rtlCol="0">
            <a:spAutoFit/>
          </a:bodyPr>
          <a:lstStyle/>
          <a:p>
            <a:r>
              <a:rPr lang="en-GB" sz="3200" b="1" dirty="0" smtClean="0">
                <a:solidFill>
                  <a:srgbClr val="0000FF"/>
                </a:solidFill>
              </a:rPr>
              <a:t>What ?</a:t>
            </a:r>
            <a:endParaRPr lang="en-GB" sz="3200" b="1" dirty="0">
              <a:solidFill>
                <a:srgbClr val="0000FF"/>
              </a:solidFill>
            </a:endParaRPr>
          </a:p>
        </p:txBody>
      </p:sp>
    </p:spTree>
    <p:extLst>
      <p:ext uri="{BB962C8B-B14F-4D97-AF65-F5344CB8AC3E}">
        <p14:creationId xmlns:p14="http://schemas.microsoft.com/office/powerpoint/2010/main" val="14918851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Statistics !!!</a:t>
            </a:r>
            <a:endParaRPr lang="en-GB" dirty="0">
              <a:solidFill>
                <a:srgbClr val="0000FF"/>
              </a:solidFill>
            </a:endParaRPr>
          </a:p>
        </p:txBody>
      </p:sp>
      <p:sp>
        <p:nvSpPr>
          <p:cNvPr id="3" name="Content Placeholder 2"/>
          <p:cNvSpPr>
            <a:spLocks noGrp="1"/>
          </p:cNvSpPr>
          <p:nvPr>
            <p:ph idx="1"/>
          </p:nvPr>
        </p:nvSpPr>
        <p:spPr/>
        <p:txBody>
          <a:bodyPr/>
          <a:lstStyle/>
          <a:p>
            <a:r>
              <a:rPr lang="en-GB" dirty="0" smtClean="0"/>
              <a:t>Means</a:t>
            </a:r>
          </a:p>
          <a:p>
            <a:pPr lvl="2"/>
            <a:r>
              <a:rPr lang="en-GB" dirty="0" smtClean="0"/>
              <a:t>Arithmetic, Harmonic, Angular</a:t>
            </a:r>
          </a:p>
          <a:p>
            <a:r>
              <a:rPr lang="en-GB" dirty="0" smtClean="0"/>
              <a:t>Non-Parametric, Parametric</a:t>
            </a:r>
          </a:p>
          <a:p>
            <a:pPr lvl="2"/>
            <a:r>
              <a:rPr lang="en-GB" dirty="0" smtClean="0"/>
              <a:t>Gaussian</a:t>
            </a:r>
          </a:p>
          <a:p>
            <a:pPr lvl="2"/>
            <a:r>
              <a:rPr lang="en-GB" dirty="0" smtClean="0"/>
              <a:t>Poisson</a:t>
            </a:r>
          </a:p>
          <a:p>
            <a:pPr lvl="2"/>
            <a:r>
              <a:rPr lang="en-GB" dirty="0" smtClean="0"/>
              <a:t>Monte Carlo, Bose-Einstein, Autocorrelation</a:t>
            </a:r>
          </a:p>
          <a:p>
            <a:pPr lvl="2"/>
            <a:r>
              <a:rPr lang="en-GB" dirty="0" smtClean="0"/>
              <a:t>MANOVA, </a:t>
            </a:r>
            <a:r>
              <a:rPr lang="en-GB" dirty="0" err="1" smtClean="0"/>
              <a:t>Hotelling</a:t>
            </a:r>
            <a:r>
              <a:rPr lang="en-GB" dirty="0" smtClean="0"/>
              <a:t> test, </a:t>
            </a:r>
            <a:r>
              <a:rPr lang="en-GB" dirty="0" err="1" smtClean="0"/>
              <a:t>Bonferroni</a:t>
            </a:r>
            <a:endParaRPr lang="en-GB" dirty="0" smtClean="0"/>
          </a:p>
          <a:p>
            <a:r>
              <a:rPr lang="en-GB" dirty="0" smtClean="0"/>
              <a:t>Data presentation</a:t>
            </a:r>
          </a:p>
          <a:p>
            <a:pPr lvl="2"/>
            <a:r>
              <a:rPr lang="en-GB" dirty="0" smtClean="0"/>
              <a:t>Binning, Linear, Areal, Percentages, …</a:t>
            </a:r>
          </a:p>
          <a:p>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332656"/>
            <a:ext cx="1495053" cy="149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9180062">
            <a:off x="-199234" y="659231"/>
            <a:ext cx="2961434" cy="584775"/>
          </a:xfrm>
          <a:prstGeom prst="rect">
            <a:avLst/>
          </a:prstGeom>
          <a:noFill/>
        </p:spPr>
        <p:txBody>
          <a:bodyPr wrap="square" rtlCol="0">
            <a:spAutoFit/>
          </a:bodyPr>
          <a:lstStyle/>
          <a:p>
            <a:r>
              <a:rPr lang="en-GB" sz="3200" b="1" dirty="0" smtClean="0">
                <a:solidFill>
                  <a:srgbClr val="0000FF"/>
                </a:solidFill>
              </a:rPr>
              <a:t>Interpretation ?</a:t>
            </a:r>
            <a:endParaRPr lang="en-GB" sz="3200" b="1" dirty="0">
              <a:solidFill>
                <a:srgbClr val="0000FF"/>
              </a:solidFill>
            </a:endParaRPr>
          </a:p>
        </p:txBody>
      </p:sp>
    </p:spTree>
    <p:extLst>
      <p:ext uri="{BB962C8B-B14F-4D97-AF65-F5344CB8AC3E}">
        <p14:creationId xmlns:p14="http://schemas.microsoft.com/office/powerpoint/2010/main" val="34888652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Statistics !!!</a:t>
            </a:r>
            <a:endParaRPr lang="en-GB" dirty="0">
              <a:solidFill>
                <a:srgbClr val="0000FF"/>
              </a:solidFill>
            </a:endParaRPr>
          </a:p>
        </p:txBody>
      </p:sp>
      <p:sp>
        <p:nvSpPr>
          <p:cNvPr id="3" name="Content Placeholder 2"/>
          <p:cNvSpPr>
            <a:spLocks noGrp="1"/>
          </p:cNvSpPr>
          <p:nvPr>
            <p:ph idx="1"/>
          </p:nvPr>
        </p:nvSpPr>
        <p:spPr>
          <a:xfrm>
            <a:off x="35496" y="1340768"/>
            <a:ext cx="8229600" cy="5069160"/>
          </a:xfrm>
        </p:spPr>
        <p:txBody>
          <a:bodyPr>
            <a:normAutofit lnSpcReduction="10000"/>
          </a:bodyPr>
          <a:lstStyle/>
          <a:p>
            <a:r>
              <a:rPr lang="en-GB" dirty="0" smtClean="0"/>
              <a:t>Accuracy</a:t>
            </a:r>
          </a:p>
          <a:p>
            <a:pPr lvl="2"/>
            <a:r>
              <a:rPr lang="en-GB" dirty="0" smtClean="0"/>
              <a:t>Degree of closeness to true value</a:t>
            </a:r>
          </a:p>
          <a:p>
            <a:r>
              <a:rPr lang="en-GB" dirty="0" smtClean="0"/>
              <a:t>Precision</a:t>
            </a:r>
          </a:p>
          <a:p>
            <a:pPr lvl="2"/>
            <a:r>
              <a:rPr lang="en-GB" dirty="0" smtClean="0"/>
              <a:t>Related to reproducibility and repeatability</a:t>
            </a:r>
          </a:p>
          <a:p>
            <a:pPr lvl="2"/>
            <a:r>
              <a:rPr lang="en-GB" dirty="0" smtClean="0"/>
              <a:t>Improve by increasing sample size</a:t>
            </a:r>
          </a:p>
          <a:p>
            <a:r>
              <a:rPr lang="en-GB" dirty="0" smtClean="0"/>
              <a:t>Bias</a:t>
            </a:r>
          </a:p>
          <a:p>
            <a:pPr lvl="2"/>
            <a:r>
              <a:rPr lang="en-GB" dirty="0" smtClean="0"/>
              <a:t>Random or Systematic error</a:t>
            </a:r>
          </a:p>
          <a:p>
            <a:r>
              <a:rPr lang="en-GB" dirty="0" smtClean="0"/>
              <a:t>Valid</a:t>
            </a:r>
          </a:p>
          <a:p>
            <a:pPr lvl="2"/>
            <a:r>
              <a:rPr lang="en-GB" dirty="0" smtClean="0"/>
              <a:t>Measurement system which is </a:t>
            </a:r>
            <a:br>
              <a:rPr lang="en-GB" dirty="0" smtClean="0"/>
            </a:br>
            <a:r>
              <a:rPr lang="en-GB" dirty="0" smtClean="0"/>
              <a:t>ACCURATE and PRECISE and</a:t>
            </a:r>
            <a:br>
              <a:rPr lang="en-GB" dirty="0" smtClean="0"/>
            </a:br>
            <a:r>
              <a:rPr lang="en-GB" dirty="0" smtClean="0"/>
              <a:t>UNBIASED</a:t>
            </a:r>
          </a:p>
          <a:p>
            <a:endParaRPr lang="en-GB" dirty="0"/>
          </a:p>
        </p:txBody>
      </p:sp>
      <p:pic>
        <p:nvPicPr>
          <p:cNvPr id="4098" name="Picture 2" descr="http://www.scielo.br/img/revistas/aabc/v75n4/a06fig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3458718"/>
            <a:ext cx="3177203" cy="3303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93" t="15449" r="30542" b="14888"/>
          <a:stretch/>
        </p:blipFill>
        <p:spPr bwMode="auto">
          <a:xfrm>
            <a:off x="6228184" y="101154"/>
            <a:ext cx="2808312" cy="267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0227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Problems in Data Analysis</a:t>
            </a:r>
            <a:endParaRPr lang="en-GB" dirty="0">
              <a:solidFill>
                <a:srgbClr val="0000FF"/>
              </a:solidFill>
            </a:endParaRPr>
          </a:p>
        </p:txBody>
      </p:sp>
      <p:sp>
        <p:nvSpPr>
          <p:cNvPr id="3" name="Content Placeholder 2"/>
          <p:cNvSpPr>
            <a:spLocks noGrp="1"/>
          </p:cNvSpPr>
          <p:nvPr>
            <p:ph idx="1"/>
          </p:nvPr>
        </p:nvSpPr>
        <p:spPr>
          <a:xfrm>
            <a:off x="35496" y="1340768"/>
            <a:ext cx="8856984" cy="5069160"/>
          </a:xfrm>
        </p:spPr>
        <p:txBody>
          <a:bodyPr>
            <a:normAutofit/>
          </a:bodyPr>
          <a:lstStyle/>
          <a:p>
            <a:r>
              <a:rPr lang="en-GB" dirty="0" smtClean="0"/>
              <a:t>Means</a:t>
            </a:r>
          </a:p>
          <a:p>
            <a:pPr lvl="2"/>
            <a:r>
              <a:rPr lang="en-GB" dirty="0" err="1" smtClean="0"/>
              <a:t>Vv</a:t>
            </a:r>
            <a:r>
              <a:rPr lang="en-GB" dirty="0" smtClean="0"/>
              <a:t> </a:t>
            </a:r>
            <a:r>
              <a:rPr lang="en-GB" dirty="0" err="1" smtClean="0"/>
              <a:t>mito</a:t>
            </a:r>
            <a:r>
              <a:rPr lang="en-GB" dirty="0" smtClean="0"/>
              <a:t> = </a:t>
            </a:r>
            <a:r>
              <a:rPr lang="en-GB" dirty="0" err="1" smtClean="0"/>
              <a:t>meanPm</a:t>
            </a:r>
            <a:r>
              <a:rPr lang="en-GB" dirty="0" smtClean="0"/>
              <a:t>/</a:t>
            </a:r>
            <a:r>
              <a:rPr lang="en-GB" dirty="0" err="1" smtClean="0"/>
              <a:t>meanPt</a:t>
            </a:r>
            <a:r>
              <a:rPr lang="en-GB" dirty="0" smtClean="0"/>
              <a:t>  or  mean of Pm/Pt</a:t>
            </a:r>
          </a:p>
          <a:p>
            <a:r>
              <a:rPr lang="en-GB" dirty="0" smtClean="0"/>
              <a:t>Circles</a:t>
            </a:r>
          </a:p>
          <a:p>
            <a:pPr lvl="2"/>
            <a:r>
              <a:rPr lang="en-GB" dirty="0" err="1" smtClean="0"/>
              <a:t>meanDia</a:t>
            </a:r>
            <a:r>
              <a:rPr lang="en-GB" dirty="0" smtClean="0"/>
              <a:t> and calculate area or </a:t>
            </a:r>
            <a:r>
              <a:rPr lang="en-GB" dirty="0" err="1" smtClean="0"/>
              <a:t>meanArea</a:t>
            </a:r>
            <a:r>
              <a:rPr lang="en-GB" dirty="0" smtClean="0"/>
              <a:t> and calculate </a:t>
            </a:r>
            <a:r>
              <a:rPr lang="en-GB" dirty="0" err="1" smtClean="0"/>
              <a:t>dia</a:t>
            </a:r>
            <a:endParaRPr lang="en-GB" dirty="0" smtClean="0"/>
          </a:p>
          <a:p>
            <a:endParaRPr lang="en-GB" dirty="0" smtClean="0"/>
          </a:p>
          <a:p>
            <a:endParaRPr lang="en-GB" dirty="0"/>
          </a:p>
        </p:txBody>
      </p:sp>
      <p:grpSp>
        <p:nvGrpSpPr>
          <p:cNvPr id="13" name="Group 12"/>
          <p:cNvGrpSpPr/>
          <p:nvPr/>
        </p:nvGrpSpPr>
        <p:grpSpPr>
          <a:xfrm>
            <a:off x="323528" y="3833589"/>
            <a:ext cx="3024336" cy="2010683"/>
            <a:chOff x="323528" y="3833589"/>
            <a:chExt cx="3024336" cy="2010683"/>
          </a:xfrm>
        </p:grpSpPr>
        <p:sp>
          <p:nvSpPr>
            <p:cNvPr id="4" name="Rectangle 3"/>
            <p:cNvSpPr/>
            <p:nvPr/>
          </p:nvSpPr>
          <p:spPr>
            <a:xfrm>
              <a:off x="1043608" y="3833589"/>
              <a:ext cx="230425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057275" y="3990975"/>
              <a:ext cx="1666875" cy="1495425"/>
            </a:xfrm>
            <a:custGeom>
              <a:avLst/>
              <a:gdLst>
                <a:gd name="connsiteX0" fmla="*/ 0 w 1666875"/>
                <a:gd name="connsiteY0" fmla="*/ 1495425 h 1495425"/>
                <a:gd name="connsiteX1" fmla="*/ 552450 w 1666875"/>
                <a:gd name="connsiteY1" fmla="*/ 1371600 h 1495425"/>
                <a:gd name="connsiteX2" fmla="*/ 885825 w 1666875"/>
                <a:gd name="connsiteY2" fmla="*/ 1238250 h 1495425"/>
                <a:gd name="connsiteX3" fmla="*/ 1352550 w 1666875"/>
                <a:gd name="connsiteY3" fmla="*/ 914400 h 1495425"/>
                <a:gd name="connsiteX4" fmla="*/ 1562100 w 1666875"/>
                <a:gd name="connsiteY4" fmla="*/ 476250 h 1495425"/>
                <a:gd name="connsiteX5" fmla="*/ 1666875 w 1666875"/>
                <a:gd name="connsiteY5" fmla="*/ 0 h 1495425"/>
                <a:gd name="connsiteX6" fmla="*/ 1666875 w 1666875"/>
                <a:gd name="connsiteY6" fmla="*/ 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875" h="1495425">
                  <a:moveTo>
                    <a:pt x="0" y="1495425"/>
                  </a:moveTo>
                  <a:cubicBezTo>
                    <a:pt x="202406" y="1454944"/>
                    <a:pt x="404812" y="1414463"/>
                    <a:pt x="552450" y="1371600"/>
                  </a:cubicBezTo>
                  <a:cubicBezTo>
                    <a:pt x="700088" y="1328737"/>
                    <a:pt x="752475" y="1314450"/>
                    <a:pt x="885825" y="1238250"/>
                  </a:cubicBezTo>
                  <a:cubicBezTo>
                    <a:pt x="1019175" y="1162050"/>
                    <a:pt x="1239838" y="1041400"/>
                    <a:pt x="1352550" y="914400"/>
                  </a:cubicBezTo>
                  <a:cubicBezTo>
                    <a:pt x="1465262" y="787400"/>
                    <a:pt x="1509712" y="628650"/>
                    <a:pt x="1562100" y="476250"/>
                  </a:cubicBezTo>
                  <a:cubicBezTo>
                    <a:pt x="1614488" y="323850"/>
                    <a:pt x="1666875" y="0"/>
                    <a:pt x="1666875" y="0"/>
                  </a:cubicBezTo>
                  <a:lnTo>
                    <a:pt x="16668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23528" y="4477015"/>
              <a:ext cx="792088" cy="369332"/>
            </a:xfrm>
            <a:prstGeom prst="rect">
              <a:avLst/>
            </a:prstGeom>
            <a:noFill/>
          </p:spPr>
          <p:txBody>
            <a:bodyPr wrap="square" rtlCol="0">
              <a:spAutoFit/>
            </a:bodyPr>
            <a:lstStyle/>
            <a:p>
              <a:r>
                <a:rPr lang="en-GB" dirty="0" smtClean="0"/>
                <a:t>Area</a:t>
              </a:r>
              <a:endParaRPr lang="en-GB" dirty="0"/>
            </a:p>
          </p:txBody>
        </p:sp>
        <p:sp>
          <p:nvSpPr>
            <p:cNvPr id="10" name="TextBox 9"/>
            <p:cNvSpPr txBox="1"/>
            <p:nvPr/>
          </p:nvSpPr>
          <p:spPr>
            <a:xfrm>
              <a:off x="1572022" y="5474940"/>
              <a:ext cx="1152128" cy="369332"/>
            </a:xfrm>
            <a:prstGeom prst="rect">
              <a:avLst/>
            </a:prstGeom>
            <a:noFill/>
          </p:spPr>
          <p:txBody>
            <a:bodyPr wrap="square" rtlCol="0">
              <a:spAutoFit/>
            </a:bodyPr>
            <a:lstStyle/>
            <a:p>
              <a:r>
                <a:rPr lang="en-GB" dirty="0" smtClean="0"/>
                <a:t>Diameter</a:t>
              </a:r>
              <a:endParaRPr lang="en-GB" dirty="0"/>
            </a:p>
          </p:txBody>
        </p:sp>
        <p:sp>
          <p:nvSpPr>
            <p:cNvPr id="11" name="TextBox 10"/>
            <p:cNvSpPr txBox="1"/>
            <p:nvPr/>
          </p:nvSpPr>
          <p:spPr>
            <a:xfrm>
              <a:off x="1115616" y="3833589"/>
              <a:ext cx="1440160" cy="369332"/>
            </a:xfrm>
            <a:prstGeom prst="rect">
              <a:avLst/>
            </a:prstGeom>
            <a:noFill/>
          </p:spPr>
          <p:txBody>
            <a:bodyPr wrap="square" rtlCol="0">
              <a:spAutoFit/>
            </a:bodyPr>
            <a:lstStyle/>
            <a:p>
              <a:r>
                <a:rPr lang="en-GB" dirty="0" smtClean="0"/>
                <a:t>A=</a:t>
              </a:r>
              <a:r>
                <a:rPr lang="el-GR" dirty="0"/>
                <a:t> π </a:t>
              </a:r>
              <a:r>
                <a:rPr lang="en-GB" dirty="0" smtClean="0"/>
                <a:t>r</a:t>
              </a:r>
              <a:r>
                <a:rPr lang="en-GB" baseline="30000" dirty="0" smtClean="0"/>
                <a:t>2</a:t>
              </a:r>
              <a:endParaRPr lang="en-GB" baseline="30000" dirty="0"/>
            </a:p>
          </p:txBody>
        </p:sp>
      </p:grpSp>
      <p:grpSp>
        <p:nvGrpSpPr>
          <p:cNvPr id="20" name="Group 19"/>
          <p:cNvGrpSpPr/>
          <p:nvPr/>
        </p:nvGrpSpPr>
        <p:grpSpPr>
          <a:xfrm>
            <a:off x="4211960" y="3818756"/>
            <a:ext cx="3888432" cy="2040349"/>
            <a:chOff x="4211960" y="3818756"/>
            <a:chExt cx="3888432" cy="2040349"/>
          </a:xfrm>
        </p:grpSpPr>
        <p:sp>
          <p:nvSpPr>
            <p:cNvPr id="12" name="Rectangle 11"/>
            <p:cNvSpPr/>
            <p:nvPr/>
          </p:nvSpPr>
          <p:spPr>
            <a:xfrm>
              <a:off x="4860032" y="3818756"/>
              <a:ext cx="324036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4886325" y="4009411"/>
              <a:ext cx="2415521" cy="1429364"/>
            </a:xfrm>
            <a:custGeom>
              <a:avLst/>
              <a:gdLst>
                <a:gd name="connsiteX0" fmla="*/ 0 w 2415521"/>
                <a:gd name="connsiteY0" fmla="*/ 1429364 h 1429364"/>
                <a:gd name="connsiteX1" fmla="*/ 209550 w 2415521"/>
                <a:gd name="connsiteY1" fmla="*/ 1391264 h 1429364"/>
                <a:gd name="connsiteX2" fmla="*/ 428625 w 2415521"/>
                <a:gd name="connsiteY2" fmla="*/ 1324589 h 1429364"/>
                <a:gd name="connsiteX3" fmla="*/ 647700 w 2415521"/>
                <a:gd name="connsiteY3" fmla="*/ 1124564 h 1429364"/>
                <a:gd name="connsiteX4" fmla="*/ 819150 w 2415521"/>
                <a:gd name="connsiteY4" fmla="*/ 800714 h 1429364"/>
                <a:gd name="connsiteX5" fmla="*/ 933450 w 2415521"/>
                <a:gd name="connsiteY5" fmla="*/ 467339 h 1429364"/>
                <a:gd name="connsiteX6" fmla="*/ 1038225 w 2415521"/>
                <a:gd name="connsiteY6" fmla="*/ 172064 h 1429364"/>
                <a:gd name="connsiteX7" fmla="*/ 1266825 w 2415521"/>
                <a:gd name="connsiteY7" fmla="*/ 614 h 1429364"/>
                <a:gd name="connsiteX8" fmla="*/ 1504950 w 2415521"/>
                <a:gd name="connsiteY8" fmla="*/ 229214 h 1429364"/>
                <a:gd name="connsiteX9" fmla="*/ 1714500 w 2415521"/>
                <a:gd name="connsiteY9" fmla="*/ 810239 h 1429364"/>
                <a:gd name="connsiteX10" fmla="*/ 1876425 w 2415521"/>
                <a:gd name="connsiteY10" fmla="*/ 1172189 h 1429364"/>
                <a:gd name="connsiteX11" fmla="*/ 2133600 w 2415521"/>
                <a:gd name="connsiteY11" fmla="*/ 1410314 h 1429364"/>
                <a:gd name="connsiteX12" fmla="*/ 2390775 w 2415521"/>
                <a:gd name="connsiteY12" fmla="*/ 1400789 h 1429364"/>
                <a:gd name="connsiteX13" fmla="*/ 2390775 w 2415521"/>
                <a:gd name="connsiteY13" fmla="*/ 1391264 h 14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5521" h="1429364">
                  <a:moveTo>
                    <a:pt x="0" y="1429364"/>
                  </a:moveTo>
                  <a:cubicBezTo>
                    <a:pt x="69056" y="1419045"/>
                    <a:pt x="138113" y="1408726"/>
                    <a:pt x="209550" y="1391264"/>
                  </a:cubicBezTo>
                  <a:cubicBezTo>
                    <a:pt x="280987" y="1373802"/>
                    <a:pt x="355600" y="1369039"/>
                    <a:pt x="428625" y="1324589"/>
                  </a:cubicBezTo>
                  <a:cubicBezTo>
                    <a:pt x="501650" y="1280139"/>
                    <a:pt x="582613" y="1211876"/>
                    <a:pt x="647700" y="1124564"/>
                  </a:cubicBezTo>
                  <a:cubicBezTo>
                    <a:pt x="712787" y="1037252"/>
                    <a:pt x="771525" y="910251"/>
                    <a:pt x="819150" y="800714"/>
                  </a:cubicBezTo>
                  <a:cubicBezTo>
                    <a:pt x="866775" y="691177"/>
                    <a:pt x="896938" y="572114"/>
                    <a:pt x="933450" y="467339"/>
                  </a:cubicBezTo>
                  <a:cubicBezTo>
                    <a:pt x="969962" y="362564"/>
                    <a:pt x="982663" y="249851"/>
                    <a:pt x="1038225" y="172064"/>
                  </a:cubicBezTo>
                  <a:cubicBezTo>
                    <a:pt x="1093788" y="94276"/>
                    <a:pt x="1189038" y="-8911"/>
                    <a:pt x="1266825" y="614"/>
                  </a:cubicBezTo>
                  <a:cubicBezTo>
                    <a:pt x="1344612" y="10139"/>
                    <a:pt x="1430338" y="94277"/>
                    <a:pt x="1504950" y="229214"/>
                  </a:cubicBezTo>
                  <a:cubicBezTo>
                    <a:pt x="1579562" y="364151"/>
                    <a:pt x="1652588" y="653077"/>
                    <a:pt x="1714500" y="810239"/>
                  </a:cubicBezTo>
                  <a:cubicBezTo>
                    <a:pt x="1776412" y="967401"/>
                    <a:pt x="1806575" y="1072177"/>
                    <a:pt x="1876425" y="1172189"/>
                  </a:cubicBezTo>
                  <a:cubicBezTo>
                    <a:pt x="1946275" y="1272201"/>
                    <a:pt x="2047875" y="1372214"/>
                    <a:pt x="2133600" y="1410314"/>
                  </a:cubicBezTo>
                  <a:cubicBezTo>
                    <a:pt x="2219325" y="1448414"/>
                    <a:pt x="2347913" y="1403964"/>
                    <a:pt x="2390775" y="1400789"/>
                  </a:cubicBezTo>
                  <a:cubicBezTo>
                    <a:pt x="2433637" y="1397614"/>
                    <a:pt x="2412206" y="1394439"/>
                    <a:pt x="2390775" y="13912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6210300" y="4019550"/>
              <a:ext cx="1860993" cy="1427838"/>
            </a:xfrm>
            <a:custGeom>
              <a:avLst/>
              <a:gdLst>
                <a:gd name="connsiteX0" fmla="*/ 0 w 1860993"/>
                <a:gd name="connsiteY0" fmla="*/ 0 h 1427838"/>
                <a:gd name="connsiteX1" fmla="*/ 228600 w 1860993"/>
                <a:gd name="connsiteY1" fmla="*/ 76200 h 1427838"/>
                <a:gd name="connsiteX2" fmla="*/ 390525 w 1860993"/>
                <a:gd name="connsiteY2" fmla="*/ 323850 h 1427838"/>
                <a:gd name="connsiteX3" fmla="*/ 619125 w 1860993"/>
                <a:gd name="connsiteY3" fmla="*/ 495300 h 1427838"/>
                <a:gd name="connsiteX4" fmla="*/ 847725 w 1860993"/>
                <a:gd name="connsiteY4" fmla="*/ 742950 h 1427838"/>
                <a:gd name="connsiteX5" fmla="*/ 1019175 w 1860993"/>
                <a:gd name="connsiteY5" fmla="*/ 895350 h 1427838"/>
                <a:gd name="connsiteX6" fmla="*/ 1295400 w 1860993"/>
                <a:gd name="connsiteY6" fmla="*/ 1104900 h 1427838"/>
                <a:gd name="connsiteX7" fmla="*/ 1543050 w 1860993"/>
                <a:gd name="connsiteY7" fmla="*/ 1209675 h 1427838"/>
                <a:gd name="connsiteX8" fmla="*/ 1847850 w 1860993"/>
                <a:gd name="connsiteY8" fmla="*/ 1419225 h 1427838"/>
                <a:gd name="connsiteX9" fmla="*/ 1809750 w 1860993"/>
                <a:gd name="connsiteY9" fmla="*/ 1390650 h 1427838"/>
                <a:gd name="connsiteX10" fmla="*/ 1809750 w 1860993"/>
                <a:gd name="connsiteY10" fmla="*/ 1390650 h 1427838"/>
                <a:gd name="connsiteX11" fmla="*/ 1800225 w 1860993"/>
                <a:gd name="connsiteY11" fmla="*/ 1371600 h 142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0993" h="1427838">
                  <a:moveTo>
                    <a:pt x="0" y="0"/>
                  </a:moveTo>
                  <a:cubicBezTo>
                    <a:pt x="81756" y="11112"/>
                    <a:pt x="163513" y="22225"/>
                    <a:pt x="228600" y="76200"/>
                  </a:cubicBezTo>
                  <a:cubicBezTo>
                    <a:pt x="293687" y="130175"/>
                    <a:pt x="325438" y="254000"/>
                    <a:pt x="390525" y="323850"/>
                  </a:cubicBezTo>
                  <a:cubicBezTo>
                    <a:pt x="455612" y="393700"/>
                    <a:pt x="542925" y="425450"/>
                    <a:pt x="619125" y="495300"/>
                  </a:cubicBezTo>
                  <a:cubicBezTo>
                    <a:pt x="695325" y="565150"/>
                    <a:pt x="781050" y="676275"/>
                    <a:pt x="847725" y="742950"/>
                  </a:cubicBezTo>
                  <a:cubicBezTo>
                    <a:pt x="914400" y="809625"/>
                    <a:pt x="944563" y="835025"/>
                    <a:pt x="1019175" y="895350"/>
                  </a:cubicBezTo>
                  <a:cubicBezTo>
                    <a:pt x="1093788" y="955675"/>
                    <a:pt x="1208088" y="1052513"/>
                    <a:pt x="1295400" y="1104900"/>
                  </a:cubicBezTo>
                  <a:cubicBezTo>
                    <a:pt x="1382712" y="1157287"/>
                    <a:pt x="1450975" y="1157288"/>
                    <a:pt x="1543050" y="1209675"/>
                  </a:cubicBezTo>
                  <a:cubicBezTo>
                    <a:pt x="1635125" y="1262063"/>
                    <a:pt x="1803400" y="1389063"/>
                    <a:pt x="1847850" y="1419225"/>
                  </a:cubicBezTo>
                  <a:cubicBezTo>
                    <a:pt x="1892300" y="1449387"/>
                    <a:pt x="1809750" y="1390650"/>
                    <a:pt x="1809750" y="1390650"/>
                  </a:cubicBezTo>
                  <a:lnTo>
                    <a:pt x="1809750" y="1390650"/>
                  </a:lnTo>
                  <a:lnTo>
                    <a:pt x="1800225" y="137160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68144" y="5489773"/>
              <a:ext cx="1272652" cy="369332"/>
            </a:xfrm>
            <a:prstGeom prst="rect">
              <a:avLst/>
            </a:prstGeom>
            <a:noFill/>
          </p:spPr>
          <p:txBody>
            <a:bodyPr wrap="square" rtlCol="0">
              <a:spAutoFit/>
            </a:bodyPr>
            <a:lstStyle/>
            <a:p>
              <a:r>
                <a:rPr lang="en-GB" dirty="0" smtClean="0"/>
                <a:t>Size</a:t>
              </a:r>
              <a:endParaRPr lang="en-GB" dirty="0"/>
            </a:p>
          </p:txBody>
        </p:sp>
        <p:sp>
          <p:nvSpPr>
            <p:cNvPr id="17" name="TextBox 16"/>
            <p:cNvSpPr txBox="1"/>
            <p:nvPr/>
          </p:nvSpPr>
          <p:spPr>
            <a:xfrm>
              <a:off x="4211960" y="4477015"/>
              <a:ext cx="648072" cy="369332"/>
            </a:xfrm>
            <a:prstGeom prst="rect">
              <a:avLst/>
            </a:prstGeom>
            <a:noFill/>
          </p:spPr>
          <p:txBody>
            <a:bodyPr wrap="square" rtlCol="0">
              <a:spAutoFit/>
            </a:bodyPr>
            <a:lstStyle/>
            <a:p>
              <a:r>
                <a:rPr lang="en-GB" dirty="0" err="1" smtClean="0"/>
                <a:t>Freq</a:t>
              </a:r>
              <a:endParaRPr lang="en-GB" dirty="0"/>
            </a:p>
          </p:txBody>
        </p:sp>
        <p:sp>
          <p:nvSpPr>
            <p:cNvPr id="18" name="TextBox 17"/>
            <p:cNvSpPr txBox="1"/>
            <p:nvPr/>
          </p:nvSpPr>
          <p:spPr>
            <a:xfrm>
              <a:off x="6094085" y="4477015"/>
              <a:ext cx="278115" cy="369332"/>
            </a:xfrm>
            <a:prstGeom prst="rect">
              <a:avLst/>
            </a:prstGeom>
            <a:noFill/>
          </p:spPr>
          <p:txBody>
            <a:bodyPr wrap="square" rtlCol="0">
              <a:spAutoFit/>
            </a:bodyPr>
            <a:lstStyle/>
            <a:p>
              <a:r>
                <a:rPr lang="en-GB" dirty="0" smtClean="0"/>
                <a:t>D</a:t>
              </a:r>
              <a:endParaRPr lang="en-GB" dirty="0"/>
            </a:p>
          </p:txBody>
        </p:sp>
        <p:sp>
          <p:nvSpPr>
            <p:cNvPr id="19" name="TextBox 18"/>
            <p:cNvSpPr txBox="1"/>
            <p:nvPr/>
          </p:nvSpPr>
          <p:spPr>
            <a:xfrm>
              <a:off x="6948264" y="4941168"/>
              <a:ext cx="353582" cy="369332"/>
            </a:xfrm>
            <a:prstGeom prst="rect">
              <a:avLst/>
            </a:prstGeom>
            <a:noFill/>
          </p:spPr>
          <p:txBody>
            <a:bodyPr wrap="square" rtlCol="0">
              <a:spAutoFit/>
            </a:bodyPr>
            <a:lstStyle/>
            <a:p>
              <a:r>
                <a:rPr lang="en-GB" dirty="0" smtClean="0"/>
                <a:t>A</a:t>
              </a:r>
              <a:endParaRPr lang="en-GB" dirty="0"/>
            </a:p>
          </p:txBody>
        </p:sp>
      </p:grpSp>
    </p:spTree>
    <p:extLst>
      <p:ext uri="{BB962C8B-B14F-4D97-AF65-F5344CB8AC3E}">
        <p14:creationId xmlns:p14="http://schemas.microsoft.com/office/powerpoint/2010/main" val="28891869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00FF"/>
                </a:solidFill>
              </a:rPr>
              <a:t>Allometry</a:t>
            </a:r>
            <a:endParaRPr lang="en-GB" dirty="0">
              <a:solidFill>
                <a:srgbClr val="0000FF"/>
              </a:solidFill>
            </a:endParaRPr>
          </a:p>
        </p:txBody>
      </p:sp>
      <p:sp>
        <p:nvSpPr>
          <p:cNvPr id="3" name="Content Placeholder 2"/>
          <p:cNvSpPr>
            <a:spLocks noGrp="1"/>
          </p:cNvSpPr>
          <p:nvPr>
            <p:ph idx="1"/>
          </p:nvPr>
        </p:nvSpPr>
        <p:spPr>
          <a:xfrm>
            <a:off x="323528" y="1600200"/>
            <a:ext cx="8568952" cy="4525963"/>
          </a:xfrm>
        </p:spPr>
        <p:txBody>
          <a:bodyPr/>
          <a:lstStyle/>
          <a:p>
            <a:r>
              <a:rPr lang="en-GB" sz="2400" dirty="0" smtClean="0"/>
              <a:t>Relationship of size, shape, anatomy, physiology, behaviour</a:t>
            </a:r>
          </a:p>
          <a:p>
            <a:r>
              <a:rPr lang="en-GB" sz="2400" dirty="0" smtClean="0"/>
              <a:t>Snell (1892), D’Arcy Thompson (1917), Huxley (1932), Alexander (1970s), </a:t>
            </a:r>
            <a:r>
              <a:rPr lang="en-GB" sz="2400" dirty="0" err="1" smtClean="0"/>
              <a:t>Weibel</a:t>
            </a:r>
            <a:r>
              <a:rPr lang="en-GB" sz="2400" dirty="0" smtClean="0"/>
              <a:t> (1990s)</a:t>
            </a:r>
          </a:p>
          <a:p>
            <a:r>
              <a:rPr lang="en-GB" sz="2400" dirty="0" smtClean="0"/>
              <a:t>Scaling</a:t>
            </a:r>
          </a:p>
          <a:p>
            <a:pPr lvl="1"/>
            <a:r>
              <a:rPr lang="en-GB" sz="2000" dirty="0" smtClean="0"/>
              <a:t>Organelles, cells, organs, organisms, populations</a:t>
            </a:r>
          </a:p>
          <a:p>
            <a:pPr lvl="1"/>
            <a:r>
              <a:rPr lang="en-GB" sz="2000" dirty="0" smtClean="0"/>
              <a:t>Within species</a:t>
            </a:r>
          </a:p>
          <a:p>
            <a:pPr lvl="1"/>
            <a:r>
              <a:rPr lang="en-GB" sz="2000" dirty="0" smtClean="0"/>
              <a:t>Between species</a:t>
            </a:r>
          </a:p>
          <a:p>
            <a:endParaRPr lang="en-GB" dirty="0" smtClean="0"/>
          </a:p>
          <a:p>
            <a:endParaRPr lang="en-GB" dirty="0"/>
          </a:p>
        </p:txBody>
      </p:sp>
      <p:pic>
        <p:nvPicPr>
          <p:cNvPr id="6146" name="Picture 2" descr="Image result for allom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9988"/>
            <a:ext cx="2267744" cy="2503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llometry heart 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4562698"/>
            <a:ext cx="2771775" cy="20382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allometry l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862" y="4640090"/>
            <a:ext cx="2681184" cy="1989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9180062">
            <a:off x="-393646" y="702493"/>
            <a:ext cx="3217870" cy="523220"/>
          </a:xfrm>
          <a:prstGeom prst="rect">
            <a:avLst/>
          </a:prstGeom>
          <a:noFill/>
        </p:spPr>
        <p:txBody>
          <a:bodyPr wrap="square" rtlCol="0">
            <a:spAutoFit/>
          </a:bodyPr>
          <a:lstStyle/>
          <a:p>
            <a:r>
              <a:rPr lang="en-GB" sz="2800" b="1" dirty="0" smtClean="0">
                <a:solidFill>
                  <a:srgbClr val="0000FF"/>
                </a:solidFill>
              </a:rPr>
              <a:t>The Bigger Picture ?</a:t>
            </a:r>
            <a:endParaRPr lang="en-GB" sz="2800" b="1" dirty="0">
              <a:solidFill>
                <a:srgbClr val="0000FF"/>
              </a:solidFill>
            </a:endParaRPr>
          </a:p>
        </p:txBody>
      </p:sp>
      <p:sp>
        <p:nvSpPr>
          <p:cNvPr id="4" name="TextBox 3"/>
          <p:cNvSpPr txBox="1"/>
          <p:nvPr/>
        </p:nvSpPr>
        <p:spPr>
          <a:xfrm>
            <a:off x="6047631" y="3852337"/>
            <a:ext cx="3060873" cy="584775"/>
          </a:xfrm>
          <a:prstGeom prst="rect">
            <a:avLst/>
          </a:prstGeom>
          <a:noFill/>
        </p:spPr>
        <p:txBody>
          <a:bodyPr wrap="square" rtlCol="0">
            <a:spAutoFit/>
          </a:bodyPr>
          <a:lstStyle/>
          <a:p>
            <a:r>
              <a:rPr lang="en-GB" sz="1600" dirty="0" smtClean="0">
                <a:solidFill>
                  <a:srgbClr val="C00000"/>
                </a:solidFill>
              </a:rPr>
              <a:t>See also Lecture …</a:t>
            </a:r>
          </a:p>
          <a:p>
            <a:r>
              <a:rPr lang="en-GB" sz="1600" dirty="0" smtClean="0">
                <a:solidFill>
                  <a:srgbClr val="C00000"/>
                </a:solidFill>
              </a:rPr>
              <a:t>Geometric </a:t>
            </a:r>
            <a:r>
              <a:rPr lang="en-GB" sz="1600" dirty="0" err="1" smtClean="0">
                <a:solidFill>
                  <a:srgbClr val="C00000"/>
                </a:solidFill>
              </a:rPr>
              <a:t>Morphometrics</a:t>
            </a:r>
            <a:r>
              <a:rPr lang="en-GB" sz="1600" dirty="0" smtClean="0">
                <a:solidFill>
                  <a:srgbClr val="C00000"/>
                </a:solidFill>
              </a:rPr>
              <a:t> (</a:t>
            </a:r>
            <a:r>
              <a:rPr lang="en-GB" sz="1600" dirty="0" err="1" smtClean="0">
                <a:solidFill>
                  <a:srgbClr val="C00000"/>
                </a:solidFill>
              </a:rPr>
              <a:t>Frigot</a:t>
            </a:r>
            <a:r>
              <a:rPr lang="en-GB" sz="1600" dirty="0" smtClean="0">
                <a:solidFill>
                  <a:srgbClr val="C00000"/>
                </a:solidFill>
              </a:rPr>
              <a:t>)</a:t>
            </a:r>
            <a:endParaRPr lang="en-GB" sz="1600" dirty="0">
              <a:solidFill>
                <a:srgbClr val="C00000"/>
              </a:solidFill>
            </a:endParaRPr>
          </a:p>
        </p:txBody>
      </p:sp>
    </p:spTree>
    <p:extLst>
      <p:ext uri="{BB962C8B-B14F-4D97-AF65-F5344CB8AC3E}">
        <p14:creationId xmlns:p14="http://schemas.microsoft.com/office/powerpoint/2010/main" val="15537393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827584" y="1556792"/>
            <a:ext cx="6912768" cy="4608512"/>
          </a:xfrm>
          <a:prstGeom prst="cloud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9512" y="274638"/>
            <a:ext cx="8640960" cy="1143000"/>
          </a:xfrm>
        </p:spPr>
        <p:txBody>
          <a:bodyPr>
            <a:normAutofit fontScale="90000"/>
          </a:bodyPr>
          <a:lstStyle/>
          <a:p>
            <a:r>
              <a:rPr lang="en-GB" dirty="0" smtClean="0">
                <a:solidFill>
                  <a:srgbClr val="0000FF"/>
                </a:solidFill>
              </a:rPr>
              <a:t>How to conduct a measurement project</a:t>
            </a:r>
            <a:endParaRPr lang="en-GB" dirty="0">
              <a:solidFill>
                <a:srgbClr val="0000FF"/>
              </a:solidFill>
            </a:endParaRPr>
          </a:p>
        </p:txBody>
      </p:sp>
      <p:sp>
        <p:nvSpPr>
          <p:cNvPr id="3" name="Content Placeholder 2"/>
          <p:cNvSpPr>
            <a:spLocks noGrp="1"/>
          </p:cNvSpPr>
          <p:nvPr>
            <p:ph idx="1"/>
          </p:nvPr>
        </p:nvSpPr>
        <p:spPr>
          <a:xfrm>
            <a:off x="457200" y="2060848"/>
            <a:ext cx="8229600" cy="4065315"/>
          </a:xfrm>
        </p:spPr>
        <p:txBody>
          <a:bodyPr>
            <a:normAutofit fontScale="92500" lnSpcReduction="20000"/>
          </a:bodyPr>
          <a:lstStyle/>
          <a:p>
            <a:pPr marL="0" indent="0" algn="ctr">
              <a:buNone/>
            </a:pPr>
            <a:r>
              <a:rPr lang="en-GB" sz="4000" b="1" dirty="0" smtClean="0">
                <a:solidFill>
                  <a:srgbClr val="C00000"/>
                </a:solidFill>
              </a:rPr>
              <a:t>Think</a:t>
            </a:r>
          </a:p>
          <a:p>
            <a:pPr marL="0" indent="0" algn="ctr">
              <a:buNone/>
            </a:pPr>
            <a:r>
              <a:rPr lang="en-GB" sz="4000" b="1" dirty="0" smtClean="0">
                <a:solidFill>
                  <a:srgbClr val="C00000"/>
                </a:solidFill>
              </a:rPr>
              <a:t>Do More</a:t>
            </a:r>
          </a:p>
          <a:p>
            <a:pPr marL="0" indent="0" algn="ctr">
              <a:buNone/>
            </a:pPr>
            <a:r>
              <a:rPr lang="en-GB" sz="4000" b="1" dirty="0" smtClean="0">
                <a:solidFill>
                  <a:srgbClr val="C00000"/>
                </a:solidFill>
              </a:rPr>
              <a:t>Less Well</a:t>
            </a:r>
          </a:p>
          <a:p>
            <a:pPr marL="0" indent="0" algn="ctr">
              <a:buNone/>
            </a:pPr>
            <a:r>
              <a:rPr lang="en-GB" sz="4000" b="1" dirty="0" smtClean="0">
                <a:solidFill>
                  <a:srgbClr val="C00000"/>
                </a:solidFill>
              </a:rPr>
              <a:t>Cheaply</a:t>
            </a:r>
          </a:p>
          <a:p>
            <a:pPr marL="0" indent="0" algn="ctr">
              <a:buNone/>
            </a:pPr>
            <a:r>
              <a:rPr lang="en-GB" sz="4000" b="1" dirty="0" smtClean="0">
                <a:solidFill>
                  <a:srgbClr val="C00000"/>
                </a:solidFill>
              </a:rPr>
              <a:t>Anywhere</a:t>
            </a:r>
          </a:p>
          <a:p>
            <a:pPr marL="0" indent="0" algn="ctr">
              <a:buNone/>
            </a:pPr>
            <a:r>
              <a:rPr lang="en-GB" sz="4000" b="1" dirty="0" smtClean="0">
                <a:solidFill>
                  <a:srgbClr val="C00000"/>
                </a:solidFill>
              </a:rPr>
              <a:t>Yourself</a:t>
            </a:r>
          </a:p>
          <a:p>
            <a:pPr marL="0" indent="0" algn="ctr">
              <a:buNone/>
            </a:pPr>
            <a:r>
              <a:rPr lang="en-GB" sz="4000" b="1" dirty="0" smtClean="0">
                <a:solidFill>
                  <a:srgbClr val="C00000"/>
                </a:solidFill>
              </a:rPr>
              <a:t>!!!</a:t>
            </a:r>
            <a:endParaRPr lang="en-GB" sz="4000" b="1" dirty="0">
              <a:solidFill>
                <a:srgbClr val="C00000"/>
              </a:solidFill>
            </a:endParaRPr>
          </a:p>
        </p:txBody>
      </p:sp>
    </p:spTree>
    <p:extLst>
      <p:ext uri="{BB962C8B-B14F-4D97-AF65-F5344CB8AC3E}">
        <p14:creationId xmlns:p14="http://schemas.microsoft.com/office/powerpoint/2010/main" val="3509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fontScale="90000"/>
          </a:bodyPr>
          <a:lstStyle/>
          <a:p>
            <a:r>
              <a:rPr lang="en-GB" dirty="0" smtClean="0">
                <a:solidFill>
                  <a:srgbClr val="0000FF"/>
                </a:solidFill>
              </a:rPr>
              <a:t>How to analyse a measurement project</a:t>
            </a:r>
            <a:endParaRPr lang="en-GB"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r>
              <a:rPr lang="en-GB" dirty="0" smtClean="0"/>
              <a:t>What questions did they ask ?</a:t>
            </a:r>
          </a:p>
          <a:p>
            <a:r>
              <a:rPr lang="en-GB" dirty="0" smtClean="0"/>
              <a:t>How reliable is the visualisation of objects?</a:t>
            </a:r>
          </a:p>
          <a:p>
            <a:r>
              <a:rPr lang="en-GB" dirty="0" smtClean="0"/>
              <a:t>Did they sample correctly ?</a:t>
            </a:r>
          </a:p>
          <a:p>
            <a:r>
              <a:rPr lang="en-GB" dirty="0" smtClean="0"/>
              <a:t>Did they use a valid measurement tool ?</a:t>
            </a:r>
          </a:p>
          <a:p>
            <a:r>
              <a:rPr lang="en-GB" dirty="0" smtClean="0"/>
              <a:t>Did they measure precisely, accurately ?</a:t>
            </a:r>
          </a:p>
          <a:p>
            <a:r>
              <a:rPr lang="en-GB" dirty="0" smtClean="0"/>
              <a:t>Did they make any assumptions about shape, size, orientation </a:t>
            </a:r>
            <a:r>
              <a:rPr lang="en-GB" dirty="0" err="1" smtClean="0"/>
              <a:t>etc</a:t>
            </a:r>
            <a:r>
              <a:rPr lang="en-GB" dirty="0" smtClean="0"/>
              <a:t> ? Should they ?</a:t>
            </a:r>
          </a:p>
          <a:p>
            <a:r>
              <a:rPr lang="en-GB" dirty="0" smtClean="0"/>
              <a:t>Did they analyse/present the data correctly ?</a:t>
            </a:r>
          </a:p>
          <a:p>
            <a:r>
              <a:rPr lang="en-GB" dirty="0" smtClean="0"/>
              <a:t>Is their structural/functional/clinical reasoning valid?</a:t>
            </a:r>
          </a:p>
          <a:p>
            <a:endParaRPr lang="en-GB" dirty="0"/>
          </a:p>
        </p:txBody>
      </p:sp>
    </p:spTree>
    <p:extLst>
      <p:ext uri="{BB962C8B-B14F-4D97-AF65-F5344CB8AC3E}">
        <p14:creationId xmlns:p14="http://schemas.microsoft.com/office/powerpoint/2010/main" val="246407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4120" y="3019375"/>
            <a:ext cx="1605872" cy="141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data:image/jpeg;base64,/9j/4AAQSkZJRgABAQAAAQABAAD/2wCEAAkGBw8NDwwNDQ8PDw0PDw8NDQ8QEBANDQ0OFREWFhQUFBQYHCggGBwlHBYUITEiJSkrLi4uFyAzODMsNygtLisBCgoKDg0OGxAQGywkICUsLC0tLCwtNCwsLCwsLCwsLDQsLCwtLCwsLDEsLCwsLCwsLCwsLCwsLCwsLCwsLCwsLP/AABEIANMA7wMBEQACEQEDEQH/xAAcAAEAAgMBAQEAAAAAAAAAAAAAAQcFBggEAwL/xABFEAABAwIBCAYIAwUGBwAAAAABAAIDBBEFBgcSITFRYYETFCJBcZEVFyMyQlKT0oKhwUNTYpLCCCRUcrHRM2Nko7Lh8P/EABsBAQACAwEBAAAAAAAAAAAAAAAEBQEDBgIH/8QALxEBAAIBAgMHAwQDAQEAAAAAAAECAwQRBRIxExQhQVFxkRYysSJCYYEGI6HRQ//aAAwDAQACEQMRAD8AvFAQEBBCAgICAgICAgIK9zh5fmhcaOi0XVVgZZD2mwX7rd7reSi59RyeEdV9wrhHeP8AZk+38qjrsUqKlxfPPLK4m93vcbeA2Dkq+17W6y6/DpsWGNqV2fTC8bqqNzX01RLGQb6IcTGfFh1HyWaZLV6S8ajRYc8bXruufN/ls3FGmGYNZWRt0nNGpszfnYP9R3XVjgzRkj+XGcU4ZbSW5q+NZ/43NSFQlBCAgICAgICAgICCUBAQEBAQQgICAgICAgw2VuOtw2kmqXWLgNCFvzyn3R+p4Ba8l4pXdL0WlnU5oxx/fs5zqZ3yvklkcXSSOc97jtc4m5KqLTvO8vo2LHGOkUr0h8l5e5Fke3BsSkoqiGqhPbicHAdzhsc08CLheqXmtt4R9Vp66jFOO3m6RwfEY6yCGphN45WB43g94PEG45K4raLRvD5xnw2w5JpbrD2L01JQQglAQQglAQQgICAglBCCUBBCAgICAgICAgonOhlH16rMMbr01KXRstsfL8b+O4eB3qs1OXmttHk7jgeh7DF2lvut+GlqMvG6ZsMmRX1RmmbelprOeD7skp91nLaeW9SdNi5rbz0UfG9fODHyUn9U/wDIY3LrJ44ZWSRAHoJLy05/5ZPu/hOryXjPj5LJPCtb3nBEz1jwlrq0LNZOZ/KPoZXYdK72cxL6e+xstu03mBfxHFTtLl2nllzHH9DzV7evl1XCp7khBKAgIIQSgICAgICAghAQEEoCAgICAghBqGcvKT0fRuZG61TU3iht7zG27b+QPmQtGfJyV/la8I0Xec8b/bHjKhFVS7+I2jZ9aWnfM+OKJpdJI4MY0bXOJsFmsbztDXlyVx0m9ukOjck8DZhtJDStsXAaUzx+0lOtzvPZwAVvjpyV2fOdbqranNOSf69mOziZOekqN4YP7zDeWnPeSB2mfiGrxsvOfHz1SOF6zu2eJnpPhLn8i1wQQRqIOogqp2fQa2i0bw/UUrmOa9ji17HB7HDa1wNwQkTMTvDzkpW9ZrbpLorIzH24nRxVAsJB7Odo+CUDXyO0cCrjFk567vnWv0k6bNNJ6eXszq2IaUBBCCUBAQEBAQQglAQEBAQEBAQEBB855Wxtc95DWMaXOcdQa0C5JWJnZmtZtMRHVzpllj7sTrJajX0Q9nTtPwxA6jbedp8VU5snPbd9D4Zo402CK+c9WDWlYLPzO5N6bn4lM3ssvFS373bHvHhsHNT9Li/dLlf8g13/AMKT7rbU5yoUFH51sm+p1XWom2p6olxtsjn2uHPb5qt1WLltzQ7TgWu7XH2Vp8a/hoyiugbdm0yj9H1jWSOtTVJEUt/dY/4H+eo8DwUjTZOW209FLxrRdvh56x+qq+wVaOFSgICAgICAgICAghAQSgICAgICAgIK1zwZSdFE3Done0mGnUEHWyG+pv4j+QO9RNVl2jlh0PAdD2mTtrdI6e6nlXOzZHAMJkr6mCli96R3ad3MjGtzj4D9F7x057bIut1NdPhnJLpDDaGOlhip4hoxxMbGwcAP9VcVjaNofOMuS2S83t1l6ll4QgxeU2CsxGlmpZNWm27Hd8cg1tcOa8ZKRauyRpNRbT5YyR5OcK2lfTyywSjRkicY3jc4FU9qzWdpfSMOWuWkXr0l8Fhs2Xtmvyk6/SdDK69TTBsb7ntSR/A/9DxCtNPk56/y4LjGi7vn5o+23i3RSFQlAQEBAQEBBCCUEICAglAQEBAQEHhxrE46KnmqZTZkTS473HuaOJNgvN7RWN5bcGG2bJGOvWXN2LYjJWTzVUxvJK8vPeGjuaOAFhyVPe82tvL6PpdPXBijHXyeNeUhdOaTJvq1Oa2Vtp6kDo7jXHBtH823yVlpsXLXeXEcc13bZezr0r+VgqUomoZQ5zMIw6V0E9VpTNJD44WOmMZG0OLdQPC90HpyYy+wzFXmKjqQZtZ6GRroZXAC5LQ73uV0GzIKpzxZN+5icLfliqgByZJ+h5KFq8f74dPwDXbTOC39KrVe65mMk8cfhtXDUtuWA6EzR8cLveHLaOIW7Dk5Lbq/iOkjU4Zp5+To6mnbKxkkbg5j2h7HDWHNIuCraJ3h88tWa2ms9YfVZeRAQEBAQEBAQQgICCUBAQEBBCCm87+UfTzNw+J3soDpTkbHzW1N/CPzPBV+qy7zyw67gGh5a9vaPGeiuVCdO2PIPJ04nWRxuH93itLUnu0AdTPxHV4XW/Bj57Kri2t7tgnb7p8IdDMaGgACwAsANgCtnATO87y1fOhjj8NwmuqYiWzaDYYXDaySRwYHDiLk8kYcjucSSSSSTck6ySg+1DVyU8sU8LyyWJ7ZI3t1FrgbgoOycmsU69RUVZa3WII5iNznNBI87oPXXUjKiKSCVodHIwse07C0ixWJiJjaXvHktjtFq9Yc35SYM/D6qakkudA3jcf2kR9x3l+YKqMtOS2z6LodVXU4YyR/fuxi1pi3MzuUmmx+GzO7UYMlMT3x/EzkdfgeCsNLl3jllx/H9DyX7eseE9fdZymObSgICAgICAgIIQSghBKAgICAg1/LbKBuGUcs+rpXezp2n4pSNXIayfBasuTkrum8P0k6nNFPLz9nO8kjnuc95LnucXvcdrnE3JKqZnfxl9FpSKVitekPy0EkAAknUANZJ7gFiIZtaKxvLoLN9k4MNo2MeP7xLaWoPeHEamfhGrzVthx8lXz3iesnU55tHSPCGzhblcrjP+D6Ffb/ABNPfwuf/SDmRAQdc5q2kYJhIP8AhmnkXEj8kG1INDzsZN9cpetxNvUUoLiANckHxDlt5Heo2pxc1d4XXBdd2Gbkt9tvypBVbunqwyukpZoqmE2kieHt3G20HgRcc17paazvDTqMFc2OcdvN0hgGLR11NDVRHsyNuRtLHbHNPEG4VxS0WjeHzjU4LYMk47eTIr00CAgICAgICCEBAQSgICAgglBQOcjKP0jWOEbr01PpRQ7nuv238yLeAVXqMvPbaHd8G0Xd8PNb7rNTUZdN9zT5N9bqTWStvBSkFtxqkqNrR+Hb42UzS4t55pc7x7Xdnj7Gs+M9fZdoVi4xKDQM+cWngVYR8D6d/wD3mg/6oOW0BB2Dm7i0MIwhp2iipyebAf1QbEg/Lhe4Ow6jxCEeDn3OFk56NrHtYLU015afc0X7TPwn8iFVajFyWd9wjXd5w7T90eEtYWhbLCzR5SdWqDQyutDUm8V9jJ7bPxDV4gb1L0uXaeWXOce0PPTt6x4x19l0BWLjkoCAgICAgIIQSghBKAgIIQaRnUyk6lSGnidaoqg6NpB7UcWx7uGo2HE8FH1GTkrtHmuODaLvGbmt9tVGKrd5EPRQUb6iWKCIaUsrxGwcT3+HfyXqtZtO0NWfNXDjm9ukOj8m8Hjw+lgpY9kbe27vfIdbnHxN1b0pFK7Q+carUW1GWclvNlF7RxBqWdiHpMExUboNP+V7Xfog5JQEHaWTkPR0VDHs0KaBnlG0IMigINby8yeGJ0ckQA6eP2tO7dIBs8CLhac2Pnrsn8N1k6bPFvKernp7S0lrgQ5pLXA6iCNRBVTMbPolLRaImENcQQWktcCC0g2LSNhBSJ28WL1i0TWXQ+QmUIxOjjlJHTs9lUNGq0gG224jXzVvhyc9d3zziWjnTZ5r5dY9mxLagJQEBAQEBBCAgIJQEBB8aupZDHJLK4Njja573HY1oFyViZ2jeXqlJvaKx1lzjlTjb8Sq5qp9w1x0YWn9nEPdH6niSqjLk57bvonD9JXTYYpHXz92IWpOWvmcybsH4nM3W68VKD8vxv57B4HerDS4tv1S5Hj+u5p7Cvl1WmprmUoCDBZdwmTCsWYNrqKpA8eicg45QfuGMvcxg2ucGjxJsg7cp26LGN3NaPIIPogIIKCls7mTfVqgV0TfYVJtKBsZPv8ABw1+IO9V+qxbTzQ7HgOu56djbrHT2V8obo20Zvco/RtYwvNqae0VQO5oJ7L+R/Ilb9Pk5LKjjGi7xh3j7o8YdBNN9Y1g6xuVq4JKAgICAgICAghBKAgIKtzxZSaLW4ZC7tPtJVEdzNrGc9p4Ab1C1WXaOWHS8A0PNbt7dI6KmUB17K5MYK/EauGkZcBx0pXD9nEPed+niQtmLHz22Qtfq402Gbz/AF7uj6KlZBHHDE0Njja1jGjUA0CwVvEbRs+dXvN7Ta3WX3WXkQEHjxmHpKaqj+eCZnmwhBxQgyOTsXSVtDH89VTs85WhB2kgICAgx2P4THX001LL7sjbA97HbWuHEGy8XrFomJb9NntgyRkr5ObsSoZKWaanmFpYnljxxHeOBFjzVRes1naX0fT565scZK9JeZeW5eGajKTrlL1WV16ilAbc7ZIPhdxtsPLerPTZOau0+TheNaHsM3PX7bflvSkqVKAgICAgICAghAQY7KHF46Cmmqpfdjb2R3vedTWjiTZeL3itd5b9Ngtnyxjr5ub8QrZKmaWomOlLK8yPPE9w4DUOSqL2m07y+j4MNcOOMdekPMvLcvHNVk31Kl6zK21RVAON9scPwN4X2nx4Kz02LkrvPm4TjWu7fNyV+2v5b0pKmEBAQQ4XBHCyDiKrh6KSWM7WPcw/hJCDOZvYOlxfCG/9bTP5NkDv0QdhICAgIIKCsM8WTemxuJQt7UYEdSB3x37L+R1eB4KHqsW8c0Ok4BruS/YW6T091SqvdgyeTWMvw+qhqo9egbSN/eRH3m//AHeAtmLJyW3Q9dpI1OGaT/To+hq2VEUU0Tg6ORjXscO9pFwreJ3jd86yUnHaa26w9Cy8CAghAQSgICAggoKUzt5R9aqRRROvBSn2hGx9RbX/ACjV4kqu1WXeeWHZcB0PZ4+2tHjPT2aCojom05usnPSNYzTF6aAtln3O19lnMjyBUjT4+e3ip+M67u+Hav3W6OgAFaODSghBKAgIOMcqoujxDEmfJWVTPKZwQZzNBFp47hQ3SyP/AJYXu/RB1kgICAgIPlUwMlY+KRodG9pY9p1hzSLEFYmN42eqWmlotXrDnHKvAn4bVzUzrlgOnC8/HCfdPj3HiFUZsfJbZ9E4dq41OCL+fmw61Jy1czmUnv4ZM75paUnzfH/UOasNLl/bLkuP6Hae3r/a1VNcwlAQEBAQEBAQazl9lEMNo3yNI6xL7KnH8ZHveAGvyWnNk5K7rDhmjnVZ4r5R4y58c4kkkkuJJJOsknaSqmZ3fQ61isREEbC4ta0FznENaBtc4mwASI38GL3itZtPSHQ+Q+TwwyjjhIHTP9rUOHfKRsvuA1clb4cfJXZ874jq51Web+XSPZsS2oIgICAgIOQc5NP0WM4u3fWTyfUcX/1IM5mJp9PHaR37qKpk84XM/rQdRICAgICCEGl50cm+vUnTRNvU0t5GW2yRfGz9RxCj6jFz18OsLfg2t7vm5bfbZRIVW72H3oqp9PLHPE7RlieHsducCs1tNZ3hqzYq5aTS3SXR+TOMsxClgqo9Wm3tt72SDU5p5q4x3i9d4fONXprafLOO3kyq9o4gICAgIIQQ5wAJJsALk7ghEb9HPeX+UXpKse9hvTw3ipx3Ft+0/wDEfyAVVqMnPb+Hf8I0XdsPj90+MtaWharEzQ5N9YndXyt9lTnRhB2Pntt/CPzPBTNJj3nmlzfH9dyV7CvWevsuZWDj0oCAgICAg5SzzwdHjuJfxOhkHOFiDOf2doNLFpn/ACUUvmZIx/ug6RQEBAQEBBBCCg85WTno+sL422pqnSlitsY+/bZ5m44HgqvU4+W28dJd1wXXdvh5LT+qrUVGXbes1GUnU6rqkrrU9UQ0X2Mn2NPPZ5KXpcvLPLLnuO6Htcfa1jxr+F4KycWlAQEBAQEGgZ2cpOq03U4nWnqgQ622ODY489nmo2py8tdoXnBND2+btLfbX8qTVW7h68Lw+SrnhpoReSV4Y3cN5PAC55L3Ss2naGjU564Mc5LeTpDA8LjoaeClhFmRNAv3udtc48SbnmrilIrG0PnGoz2z5JyW6yyC9NIgICAgICDmPP8AQ6GNyO/eU1O/yBZ/Sgzv9muG9Xicny08TP5pCf6EF/oCAgICAgIMDlngDcSo5ac26Ue0p3H4JQDbkdYPArXlxxeuyZoNXbTZovHTz9nOs0To3OY8Fr2OLHtO1rgbEHmqeY2naX0XHeL1i1ekvzfdqPcRqISJerRExtLoHN5lH6So2F5vUw2iqB3kgdl/MfndW2DJz1fPuKaKdNnmI6T4w2hblalAQEBB5sQrGU0Us8rg2OJjnvJ7gBdYtMRG8vePHbJeKV6y5vyixh+IVU1XJtkd2G/u4xqa3kPzuqjLfntMvo2h0tdNhikf37satSWt7M9k30cbsSmb25QY6YH4Yr9p/wCIjyHFWOlxbRzS47j2u579jWfCOvuswKY5xKAgICAgICCts42av05Vx1grOrlsDYCzoOm0tFznA30xb3kHuzZZu/QBrCarrJqREP8AhdDoBml/E699JBvaAgICAgICCCgp3PBk30MrcRib7OYhlQBsbNbsu5gW8RxUDVYtv1Q63gGu5q9hby6K3UJ07YshcoThlZHKT7CS0VSO7oyfe8WnX5rdgycllZxXRRqcG0dY8YdDRvDgHNILSAQRrBB2K1fP5iYnaX6WWBBKCEFT54spLluGQu1DRlqiD37WRn/yPJQdVl/bDqeAaHf/AH3j2/8AVWqC6tmskMBdiVXFTC4j/wCJO75IQdfM7B4rbhx89tlfxHWRpsM28/J0ZTwtjYyNgDWMaGNaNQa0CwCtojbwfPLWm0zMvqssCAgICAgICCEBBKAgICCEEoCAg8WMYbHWQTU0wvHKwsO8biOINivNqxaNpbcGa2HJF69Yc3YxhslFUTUsw9pE4tJ2BzdrXDgRYqovSaTtL6PpNRXUYoyV83iWtIXPmjyk6zAaCZ15qYXiJOuSn7v5Tq8CFZaXJzRyz1cTx3Q9jl7WseFvysNS1ClBCDE5UY2zDqWaqfYlotG395KdTW+f6rxkvyV3SdJprajLGOPNzjV1L55JJpXF0kjjI9x73E3Kp7WmZ3l9Hw4q4qRSvSHxWGyZ2Xzmxyb6hSCWVtqmpAkkuO0xnwM5A3PEq00+Pkr/AC4HjGt7znmI+2PCG4qQqUoCAgICAgIMLljlFHhNFUV0o0hG0BjNhklcbMbwuTt3XQcr5R5a4liUrpamqlsSdGGN7o6eMX1BrAbczcnvJQezJDOFiOFTMeyokmp9IdLTSvdJFIzvDb+4eI4XuNSDqrB8Sjraenq4TeKeNkrL6jZwvY8RsQexAQEBAQEBBCCuM7+TfTQtxGFvtYBoz2Gt0HzH/KfyJUTVY945odBwHXdnk7G3SenupxVztGQwLFZKGphqovejcCR3PZsc0+IuveO80tEous01dRhnHPn+XSGF18dVDDUQu0o5WB7TwPceI2K3raJjeHznLitivNLdYepemsQUbnVyj67VdWidenpSW6jqkn2Ody2eardVk5rcseTteBaHscXa2jxt+GjqKv245ssm+v1glkbempi2SS+x8m1jP1PhxUnTY+a28+Sk43ruww8lfut+F8hWbhkoCAgICAgICCtf7QFLJJg2lGCWw1MMsoHyWcy/m5qDmZAQda5pqWSDBMLZKCHmIyWOohr5HPaPJwQbcgICAgICAgIPxLE17XMcA5rgWuadYLSLEFJjdmszWd4c65aZPuwyslgsehd7SncfiiPdfeNnJVObHyW2fQuF6yNTgi3nHhLArSsVm5nspOje7DZndiQmSmJOoP2vYPHb5qbpMn7Jct/kGh3/AN9Y91vBT3KNTzjZR+jqN3Rn+8z3igHe247T+Q/MhaM+Tkr/ACs+FaKdTniJ6R4yoEnz395VVL6BEREbQ/cELpHMjjaXPe4MY0bXOJsAFmI3naHnJkjHWbW6Q6LyOwFuG0cVMLGS2nO/55T7x8BsHABW+KnJXZ8612qnU5pyT08vZnFsQxAQEBAQEBAQfCtpI6iOSCZjZIpWujkY4Xa9hFiCEFGZSZhp+lc/DKmIwuJLYqkvY+IfKHtDtPmAg9uR2Yzopo58WmilYw6QpoNJ0chB1ab3AHR3gDXv3hdjWgAAAAAWAGoAbkEoCAghBKAgICAg1HOTk36Ro3Ojbepp7yw73i3aZzH5gLRnx89VpwnW92zxv9s+EqDVU+gRO8bvpTzvieyWNxbJG5r2OG1rgbgrNZmJ3h4y465KzS3SXRmSOOtxKkhqW2DyNCZnySj3h4d44EK3xXi9d3znW6W2mzTjn+vZSWX+OOr6+d9z0UTjBAO4MabE8zc+Src+Tns7XhGkjT6ePWfGWtrStFlZnsm+lkdiUzexETHTAj3pfifyGrxJ3KbpMX7pcv8A5Brto7Cv9rgU9yaUBAQEBAQEBAQEEIJQEBAQEBAQEBAQEEIKKzpZOdRq+sRNtTVRc9ttkc217ee0c9yrNTi5bbw7fgeu7bF2dutfw0pRV63bNZlD1KrMMhtT1DXaQ7myMaXNd5AjyUrTZOW20qLjmi7bFF6x4w06pYWSSMd7zXva6+3SDiCo8xtK6x2i1ImOj5LD223Dc4dfSwxU8ApmxRNDWDoje28nS1lSK6m0RtClzcDwZbze0zvP8vV608U3030T9y9d7u1/T2m9Z+T1p4pvpvpH7k73c+ntN6z8nrTxTfTfSP3J3u59Pab1n5PWnim+m+kfuTvdz6e03rPyetPFN9N9I/cne7n09pvWfk9aeKb6b6R+5O93Pp7Tes/J608U3030j9yd7ufT2m9Z+T1p4pvpvpH7k73c+ntN6z8nrTxTfTfSP3J3u59Pab1n5PWnim+m+kfuTvdz6e03rPyetPFN9N9I/cne7n09pvWfk9aeKb6b6J+5O93Pp7Tes/J608U3030T9yd7ufT2m9Z+T1p4pvpvpH7k73c+ntN6z8nrTxTfTfSP3J3u59Pab1n5PWnim+m+kfuTvdz6e03rPyetPFN9N9E/cne7n09pvWfk9aeKb6b6J+5O93Pp7Tes/J608U3030j9yd7ufT2m9Z+T1p4pvpvpH7k73c+ntN6z8nrTxTfTfRP3J3u59Pab1n5PWnim+m+ifuTvdz6e03rPyetPFN9N9I/cne7n09pvWfk9aeKb6b6R+5O93Pp7Tes/LHY7lzW4hCaepFO6MkO7MRa9rhsLTpaj/uvF9Ra8bSkaXg+HT5IyUmd2sqOt3qw2B8s0ccV+kdpaNtuppJ/IFe6xMztDRnvWlOa/RvGdTJN9PPJiEDS6nmOnNoi/QS95P8J2333UrU4ZieaFDwTiNbUjBedpjp/KvVDdILDIgICAgICAgICAgICAgICAgICAgICAgICAgLLErXzS5JPjd6SqWFl2llNG4WdZw7UhB2atQ5qfpsMx+qXI8c4jW/8Apxz7ytGRgcC1wBaRYgi4I3EKb1c1EzHjCoc5WTtHTO06eBsRc0uOgXht/wDLew8lX6mla9IdbwXVZskbXturVQnTCMiywICwyICAgICywICwyICAgICAgICAgICAgLLCW7R4oxK282uTlFI0zyU7HytILXPLnhp23DSbX5Kw0+Osxvs5HjOrzVnki07LOCmOaf/Z">
            <a:hlinkClick r:id="rId3"/>
          </p:cNvPr>
          <p:cNvSpPr>
            <a:spLocks noChangeAspect="1" noChangeArrowheads="1"/>
          </p:cNvSpPr>
          <p:nvPr/>
        </p:nvSpPr>
        <p:spPr bwMode="auto">
          <a:xfrm>
            <a:off x="28575" y="-2446338"/>
            <a:ext cx="5781675" cy="5095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w8NDwwNDQ8PDw0PDw8NDQ8QEBANDQ0OFREWFhQUFBQYHCggGBwlHBYUITEiJSkrLi4uFyAzODMsNygtLisBCgoKDg0OGxAQGywkICUsLC0tLCwtNCwsLCwsLCwsLDQsLCwtLCwsLDEsLCwsLCwsLCwsLCwsLCwsLCwsLCwsLP/AABEIANMA7wMBEQACEQEDEQH/xAAcAAEAAgMBAQEAAAAAAAAAAAAAAQcFBggEAwL/xABFEAABAwIBCAYIAwUGBwAAAAABAAIDBBEFBgcSITFRYYETFCJBcZEVFyMyQlKT0oKhwUNTYpLCCCRUcrHRM2Nko7Lh8P/EABsBAQACAwEBAAAAAAAAAAAAAAAEBQEDBgIH/8QALxEBAAIBAgMHAwQDAQEAAAAAAAECAwQRBRIxExQhQVFxkRYysSJCYYEGI6HRQ//aAAwDAQACEQMRAD8AvFAQEBBCAgICAgICAgIK9zh5fmhcaOi0XVVgZZD2mwX7rd7reSi59RyeEdV9wrhHeP8AZk+38qjrsUqKlxfPPLK4m93vcbeA2Dkq+17W6y6/DpsWGNqV2fTC8bqqNzX01RLGQb6IcTGfFh1HyWaZLV6S8ajRYc8bXruufN/ls3FGmGYNZWRt0nNGpszfnYP9R3XVjgzRkj+XGcU4ZbSW5q+NZ/43NSFQlBCAgICAgICAgICCUBAQEBAQQgICAgICAgw2VuOtw2kmqXWLgNCFvzyn3R+p4Ba8l4pXdL0WlnU5oxx/fs5zqZ3yvklkcXSSOc97jtc4m5KqLTvO8vo2LHGOkUr0h8l5e5Fke3BsSkoqiGqhPbicHAdzhsc08CLheqXmtt4R9Vp66jFOO3m6RwfEY6yCGphN45WB43g94PEG45K4raLRvD5xnw2w5JpbrD2L01JQQglAQQglAQQgICAglBCCUBBCAgICAgICAgonOhlH16rMMbr01KXRstsfL8b+O4eB3qs1OXmttHk7jgeh7DF2lvut+GlqMvG6ZsMmRX1RmmbelprOeD7skp91nLaeW9SdNi5rbz0UfG9fODHyUn9U/wDIY3LrJ44ZWSRAHoJLy05/5ZPu/hOryXjPj5LJPCtb3nBEz1jwlrq0LNZOZ/KPoZXYdK72cxL6e+xstu03mBfxHFTtLl2nllzHH9DzV7evl1XCp7khBKAgIIQSgICAgICAghAQEEoCAgICAghBqGcvKT0fRuZG61TU3iht7zG27b+QPmQtGfJyV/la8I0Xec8b/bHjKhFVS7+I2jZ9aWnfM+OKJpdJI4MY0bXOJsFmsbztDXlyVx0m9ukOjck8DZhtJDStsXAaUzx+0lOtzvPZwAVvjpyV2fOdbqranNOSf69mOziZOekqN4YP7zDeWnPeSB2mfiGrxsvOfHz1SOF6zu2eJnpPhLn8i1wQQRqIOogqp2fQa2i0bw/UUrmOa9ji17HB7HDa1wNwQkTMTvDzkpW9ZrbpLorIzH24nRxVAsJB7Odo+CUDXyO0cCrjFk567vnWv0k6bNNJ6eXszq2IaUBBCCUBAQEBAQQglAQEBAQEBAQEBB855Wxtc95DWMaXOcdQa0C5JWJnZmtZtMRHVzpllj7sTrJajX0Q9nTtPwxA6jbedp8VU5snPbd9D4Zo402CK+c9WDWlYLPzO5N6bn4lM3ssvFS373bHvHhsHNT9Li/dLlf8g13/AMKT7rbU5yoUFH51sm+p1XWom2p6olxtsjn2uHPb5qt1WLltzQ7TgWu7XH2Vp8a/hoyiugbdm0yj9H1jWSOtTVJEUt/dY/4H+eo8DwUjTZOW209FLxrRdvh56x+qq+wVaOFSgICAgICAgICAghAQSgICAgICAgIK1zwZSdFE3Done0mGnUEHWyG+pv4j+QO9RNVl2jlh0PAdD2mTtrdI6e6nlXOzZHAMJkr6mCli96R3ad3MjGtzj4D9F7x057bIut1NdPhnJLpDDaGOlhip4hoxxMbGwcAP9VcVjaNofOMuS2S83t1l6ll4QgxeU2CsxGlmpZNWm27Hd8cg1tcOa8ZKRauyRpNRbT5YyR5OcK2lfTyywSjRkicY3jc4FU9qzWdpfSMOWuWkXr0l8Fhs2Xtmvyk6/SdDK69TTBsb7ntSR/A/9DxCtNPk56/y4LjGi7vn5o+23i3RSFQlAQEBAQEBBCCUEICAglAQEBAQEHhxrE46KnmqZTZkTS473HuaOJNgvN7RWN5bcGG2bJGOvWXN2LYjJWTzVUxvJK8vPeGjuaOAFhyVPe82tvL6PpdPXBijHXyeNeUhdOaTJvq1Oa2Vtp6kDo7jXHBtH823yVlpsXLXeXEcc13bZezr0r+VgqUomoZQ5zMIw6V0E9VpTNJD44WOmMZG0OLdQPC90HpyYy+wzFXmKjqQZtZ6GRroZXAC5LQ73uV0GzIKpzxZN+5icLfliqgByZJ+h5KFq8f74dPwDXbTOC39KrVe65mMk8cfhtXDUtuWA6EzR8cLveHLaOIW7Dk5Lbq/iOkjU4Zp5+To6mnbKxkkbg5j2h7HDWHNIuCraJ3h88tWa2ms9YfVZeRAQEBAQEBAQQgICCUBAQEBBCCm87+UfTzNw+J3soDpTkbHzW1N/CPzPBV+qy7zyw67gGh5a9vaPGeiuVCdO2PIPJ04nWRxuH93itLUnu0AdTPxHV4XW/Bj57Kri2t7tgnb7p8IdDMaGgACwAsANgCtnATO87y1fOhjj8NwmuqYiWzaDYYXDaySRwYHDiLk8kYcjucSSSSSTck6ySg+1DVyU8sU8LyyWJ7ZI3t1FrgbgoOycmsU69RUVZa3WII5iNznNBI87oPXXUjKiKSCVodHIwse07C0ixWJiJjaXvHktjtFq9Yc35SYM/D6qakkudA3jcf2kR9x3l+YKqMtOS2z6LodVXU4YyR/fuxi1pi3MzuUmmx+GzO7UYMlMT3x/EzkdfgeCsNLl3jllx/H9DyX7eseE9fdZymObSgICAgICAgIIQSghBKAgICAg1/LbKBuGUcs+rpXezp2n4pSNXIayfBasuTkrum8P0k6nNFPLz9nO8kjnuc95LnucXvcdrnE3JKqZnfxl9FpSKVitekPy0EkAAknUANZJ7gFiIZtaKxvLoLN9k4MNo2MeP7xLaWoPeHEamfhGrzVthx8lXz3iesnU55tHSPCGzhblcrjP+D6Ffb/ABNPfwuf/SDmRAQdc5q2kYJhIP8AhmnkXEj8kG1INDzsZN9cpetxNvUUoLiANckHxDlt5Heo2pxc1d4XXBdd2Gbkt9tvypBVbunqwyukpZoqmE2kieHt3G20HgRcc17paazvDTqMFc2OcdvN0hgGLR11NDVRHsyNuRtLHbHNPEG4VxS0WjeHzjU4LYMk47eTIr00CAgICAgICCEBAQSgICAgglBQOcjKP0jWOEbr01PpRQ7nuv238yLeAVXqMvPbaHd8G0Xd8PNb7rNTUZdN9zT5N9bqTWStvBSkFtxqkqNrR+Hb42UzS4t55pc7x7Xdnj7Gs+M9fZdoVi4xKDQM+cWngVYR8D6d/wD3mg/6oOW0BB2Dm7i0MIwhp2iipyebAf1QbEg/Lhe4Ow6jxCEeDn3OFk56NrHtYLU015afc0X7TPwn8iFVajFyWd9wjXd5w7T90eEtYWhbLCzR5SdWqDQyutDUm8V9jJ7bPxDV4gb1L0uXaeWXOce0PPTt6x4x19l0BWLjkoCAgICAgIIQSghBKAgIIQaRnUyk6lSGnidaoqg6NpB7UcWx7uGo2HE8FH1GTkrtHmuODaLvGbmt9tVGKrd5EPRQUb6iWKCIaUsrxGwcT3+HfyXqtZtO0NWfNXDjm9ukOj8m8Hjw+lgpY9kbe27vfIdbnHxN1b0pFK7Q+carUW1GWclvNlF7RxBqWdiHpMExUboNP+V7Xfog5JQEHaWTkPR0VDHs0KaBnlG0IMigINby8yeGJ0ckQA6eP2tO7dIBs8CLhac2Pnrsn8N1k6bPFvKernp7S0lrgQ5pLXA6iCNRBVTMbPolLRaImENcQQWktcCC0g2LSNhBSJ28WL1i0TWXQ+QmUIxOjjlJHTs9lUNGq0gG224jXzVvhyc9d3zziWjnTZ5r5dY9mxLagJQEBAQEBBCAgIJQEBB8aupZDHJLK4Njja573HY1oFyViZ2jeXqlJvaKx1lzjlTjb8Sq5qp9w1x0YWn9nEPdH6niSqjLk57bvonD9JXTYYpHXz92IWpOWvmcybsH4nM3W68VKD8vxv57B4HerDS4tv1S5Hj+u5p7Cvl1WmprmUoCDBZdwmTCsWYNrqKpA8eicg45QfuGMvcxg2ucGjxJsg7cp26LGN3NaPIIPogIIKCls7mTfVqgV0TfYVJtKBsZPv8ABw1+IO9V+qxbTzQ7HgOu56djbrHT2V8obo20Zvco/RtYwvNqae0VQO5oJ7L+R/Ilb9Pk5LKjjGi7xh3j7o8YdBNN9Y1g6xuVq4JKAgICAgICAghBKAgIKtzxZSaLW4ZC7tPtJVEdzNrGc9p4Ab1C1WXaOWHS8A0PNbt7dI6KmUB17K5MYK/EauGkZcBx0pXD9nEPed+niQtmLHz22Qtfq402Gbz/AF7uj6KlZBHHDE0Njja1jGjUA0CwVvEbRs+dXvN7Ta3WX3WXkQEHjxmHpKaqj+eCZnmwhBxQgyOTsXSVtDH89VTs85WhB2kgICAgx2P4THX001LL7sjbA97HbWuHEGy8XrFomJb9NntgyRkr5ObsSoZKWaanmFpYnljxxHeOBFjzVRes1naX0fT565scZK9JeZeW5eGajKTrlL1WV16ilAbc7ZIPhdxtsPLerPTZOau0+TheNaHsM3PX7bflvSkqVKAgICAgICAghAQY7KHF46Cmmqpfdjb2R3vedTWjiTZeL3itd5b9Ngtnyxjr5ub8QrZKmaWomOlLK8yPPE9w4DUOSqL2m07y+j4MNcOOMdekPMvLcvHNVk31Kl6zK21RVAON9scPwN4X2nx4Kz02LkrvPm4TjWu7fNyV+2v5b0pKmEBAQQ4XBHCyDiKrh6KSWM7WPcw/hJCDOZvYOlxfCG/9bTP5NkDv0QdhICAgIIKCsM8WTemxuJQt7UYEdSB3x37L+R1eB4KHqsW8c0Ok4BruS/YW6T091SqvdgyeTWMvw+qhqo9egbSN/eRH3m//AHeAtmLJyW3Q9dpI1OGaT/To+hq2VEUU0Tg6ORjXscO9pFwreJ3jd86yUnHaa26w9Cy8CAghAQSgICAggoKUzt5R9aqRRROvBSn2hGx9RbX/ACjV4kqu1WXeeWHZcB0PZ4+2tHjPT2aCojom05usnPSNYzTF6aAtln3O19lnMjyBUjT4+e3ip+M67u+Hav3W6OgAFaODSghBKAgIOMcqoujxDEmfJWVTPKZwQZzNBFp47hQ3SyP/AJYXu/RB1kgICAgIPlUwMlY+KRodG9pY9p1hzSLEFYmN42eqWmlotXrDnHKvAn4bVzUzrlgOnC8/HCfdPj3HiFUZsfJbZ9E4dq41OCL+fmw61Jy1czmUnv4ZM75paUnzfH/UOasNLl/bLkuP6Hae3r/a1VNcwlAQEBAQEBAQazl9lEMNo3yNI6xL7KnH8ZHveAGvyWnNk5K7rDhmjnVZ4r5R4y58c4kkkkuJJJOsknaSqmZ3fQ61isREEbC4ta0FznENaBtc4mwASI38GL3itZtPSHQ+Q+TwwyjjhIHTP9rUOHfKRsvuA1clb4cfJXZ874jq51Web+XSPZsS2oIgICAgIOQc5NP0WM4u3fWTyfUcX/1IM5mJp9PHaR37qKpk84XM/rQdRICAgICCEGl50cm+vUnTRNvU0t5GW2yRfGz9RxCj6jFz18OsLfg2t7vm5bfbZRIVW72H3oqp9PLHPE7RlieHsducCs1tNZ3hqzYq5aTS3SXR+TOMsxClgqo9Wm3tt72SDU5p5q4x3i9d4fONXprafLOO3kyq9o4gICAgIIQQ5wAJJsALk7ghEb9HPeX+UXpKse9hvTw3ipx3Ft+0/wDEfyAVVqMnPb+Hf8I0XdsPj90+MtaWharEzQ5N9YndXyt9lTnRhB2Pntt/CPzPBTNJj3nmlzfH9dyV7CvWevsuZWDj0oCAgICAg5SzzwdHjuJfxOhkHOFiDOf2doNLFpn/ACUUvmZIx/ug6RQEBAQEBBBCCg85WTno+sL422pqnSlitsY+/bZ5m44HgqvU4+W28dJd1wXXdvh5LT+qrUVGXbes1GUnU6rqkrrU9UQ0X2Mn2NPPZ5KXpcvLPLLnuO6Htcfa1jxr+F4KycWlAQEBAQEGgZ2cpOq03U4nWnqgQ622ODY489nmo2py8tdoXnBND2+btLfbX8qTVW7h68Lw+SrnhpoReSV4Y3cN5PAC55L3Ss2naGjU564Mc5LeTpDA8LjoaeClhFmRNAv3udtc48SbnmrilIrG0PnGoz2z5JyW6yyC9NIgICAgICDmPP8AQ6GNyO/eU1O/yBZ/Sgzv9muG9Xicny08TP5pCf6EF/oCAgICAgIMDlngDcSo5ac26Ue0p3H4JQDbkdYPArXlxxeuyZoNXbTZovHTz9nOs0To3OY8Fr2OLHtO1rgbEHmqeY2naX0XHeL1i1ekvzfdqPcRqISJerRExtLoHN5lH6So2F5vUw2iqB3kgdl/MfndW2DJz1fPuKaKdNnmI6T4w2hblalAQEBB5sQrGU0Us8rg2OJjnvJ7gBdYtMRG8vePHbJeKV6y5vyixh+IVU1XJtkd2G/u4xqa3kPzuqjLfntMvo2h0tdNhikf37satSWt7M9k30cbsSmb25QY6YH4Yr9p/wCIjyHFWOlxbRzS47j2u579jWfCOvuswKY5xKAgICAgICCts42av05Vx1grOrlsDYCzoOm0tFznA30xb3kHuzZZu/QBrCarrJqREP8AhdDoBml/E699JBvaAgICAgICCCgp3PBk30MrcRib7OYhlQBsbNbsu5gW8RxUDVYtv1Q63gGu5q9hby6K3UJ07YshcoThlZHKT7CS0VSO7oyfe8WnX5rdgycllZxXRRqcG0dY8YdDRvDgHNILSAQRrBB2K1fP5iYnaX6WWBBKCEFT54spLluGQu1DRlqiD37WRn/yPJQdVl/bDqeAaHf/AH3j2/8AVWqC6tmskMBdiVXFTC4j/wCJO75IQdfM7B4rbhx89tlfxHWRpsM28/J0ZTwtjYyNgDWMaGNaNQa0CwCtojbwfPLWm0zMvqssCAgICAgICCEBBKAgICCEEoCAg8WMYbHWQTU0wvHKwsO8biOINivNqxaNpbcGa2HJF69Yc3YxhslFUTUsw9pE4tJ2BzdrXDgRYqovSaTtL6PpNRXUYoyV83iWtIXPmjyk6zAaCZ15qYXiJOuSn7v5Tq8CFZaXJzRyz1cTx3Q9jl7WseFvysNS1ClBCDE5UY2zDqWaqfYlotG395KdTW+f6rxkvyV3SdJprajLGOPNzjV1L55JJpXF0kjjI9x73E3Kp7WmZ3l9Hw4q4qRSvSHxWGyZ2Xzmxyb6hSCWVtqmpAkkuO0xnwM5A3PEq00+Pkr/AC4HjGt7znmI+2PCG4qQqUoCAgICAgIMLljlFHhNFUV0o0hG0BjNhklcbMbwuTt3XQcr5R5a4liUrpamqlsSdGGN7o6eMX1BrAbczcnvJQezJDOFiOFTMeyokmp9IdLTSvdJFIzvDb+4eI4XuNSDqrB8Sjraenq4TeKeNkrL6jZwvY8RsQexAQEBAQEBBCCuM7+TfTQtxGFvtYBoz2Gt0HzH/KfyJUTVY945odBwHXdnk7G3SenupxVztGQwLFZKGphqovejcCR3PZsc0+IuveO80tEous01dRhnHPn+XSGF18dVDDUQu0o5WB7TwPceI2K3raJjeHznLitivNLdYepemsQUbnVyj67VdWidenpSW6jqkn2Ody2eardVk5rcseTteBaHscXa2jxt+GjqKv245ssm+v1glkbempi2SS+x8m1jP1PhxUnTY+a28+Sk43ruww8lfut+F8hWbhkoCAgICAgICCtf7QFLJJg2lGCWw1MMsoHyWcy/m5qDmZAQda5pqWSDBMLZKCHmIyWOohr5HPaPJwQbcgICAgICAgIPxLE17XMcA5rgWuadYLSLEFJjdmszWd4c65aZPuwyslgsehd7SncfiiPdfeNnJVObHyW2fQuF6yNTgi3nHhLArSsVm5nspOje7DZndiQmSmJOoP2vYPHb5qbpMn7Jct/kGh3/AN9Y91vBT3KNTzjZR+jqN3Rn+8z3igHe247T+Q/MhaM+Tkr/ACs+FaKdTniJ6R4yoEnz395VVL6BEREbQ/cELpHMjjaXPe4MY0bXOJsAFmI3naHnJkjHWbW6Q6LyOwFuG0cVMLGS2nO/55T7x8BsHABW+KnJXZ8612qnU5pyT08vZnFsQxAQEBAQEBAQfCtpI6iOSCZjZIpWujkY4Xa9hFiCEFGZSZhp+lc/DKmIwuJLYqkvY+IfKHtDtPmAg9uR2Yzopo58WmilYw6QpoNJ0chB1ab3AHR3gDXv3hdjWgAAAAAWAGoAbkEoCAghBKAgICAg1HOTk36Ro3Ojbepp7yw73i3aZzH5gLRnx89VpwnW92zxv9s+EqDVU+gRO8bvpTzvieyWNxbJG5r2OG1rgbgrNZmJ3h4y465KzS3SXRmSOOtxKkhqW2DyNCZnySj3h4d44EK3xXi9d3znW6W2mzTjn+vZSWX+OOr6+d9z0UTjBAO4MabE8zc+Src+Tns7XhGkjT6ePWfGWtrStFlZnsm+lkdiUzexETHTAj3pfifyGrxJ3KbpMX7pcv8A5Brto7Cv9rgU9yaUBAQEBAQEBAQEEIJQEBAQEBAQEBAQEEIKKzpZOdRq+sRNtTVRc9ttkc217ee0c9yrNTi5bbw7fgeu7bF2dutfw0pRV63bNZlD1KrMMhtT1DXaQ7myMaXNd5AjyUrTZOW20qLjmi7bFF6x4w06pYWSSMd7zXva6+3SDiCo8xtK6x2i1ImOj5LD223Dc4dfSwxU8ApmxRNDWDoje28nS1lSK6m0RtClzcDwZbze0zvP8vV608U3030T9y9d7u1/T2m9Z+T1p4pvpvpH7k73c+ntN6z8nrTxTfTfSP3J3u59Pab1n5PWnim+m+kfuTvdz6e03rPyetPFN9N9I/cne7n09pvWfk9aeKb6b6R+5O93Pp7Tes/J608U3030j9yd7ufT2m9Z+T1p4pvpvpH7k73c+ntN6z8nrTxTfTfSP3J3u59Pab1n5PWnim+m+kfuTvdz6e03rPyetPFN9N9I/cne7n09pvWfk9aeKb6b6J+5O93Pp7Tes/J608U3030T9yd7ufT2m9Z+T1p4pvpvpH7k73c+ntN6z8nrTxTfTfSP3J3u59Pab1n5PWnim+m+kfuTvdz6e03rPyetPFN9N9E/cne7n09pvWfk9aeKb6b6J+5O93Pp7Tes/J608U3030j9yd7ufT2m9Z+T1p4pvpvpH7k73c+ntN6z8nrTxTfTfRP3J3u59Pab1n5PWnim+m+ifuTvdz6e03rPyetPFN9N9I/cne7n09pvWfk9aeKb6b6R+5O93Pp7Tes/LHY7lzW4hCaepFO6MkO7MRa9rhsLTpaj/uvF9Ra8bSkaXg+HT5IyUmd2sqOt3qw2B8s0ccV+kdpaNtuppJ/IFe6xMztDRnvWlOa/RvGdTJN9PPJiEDS6nmOnNoi/QS95P8J2333UrU4ZieaFDwTiNbUjBedpjp/KvVDdILDIgICAgICAgICAgICAgICAgICAgICAgICAgLLErXzS5JPjd6SqWFl2llNG4WdZw7UhB2atQ5qfpsMx+qXI8c4jW/8Apxz7ytGRgcC1wBaRYgi4I3EKb1c1EzHjCoc5WTtHTO06eBsRc0uOgXht/wDLew8lX6mla9IdbwXVZskbXturVQnTCMiywICwyICAgICywICwyICAgICAgICAgICAgLLCW7R4oxK282uTlFI0zyU7HytILXPLnhp23DSbX5Kw0+Osxvs5HjOrzVnki07LOCmOaf/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w8NDwwNDQ8PDw0PDw8NDQ8QEBANDQ0OFREWFhQUFBQYHCggGBwlHBYUITEiJSkrLi4uFyAzODMsNygtLisBCgoKDg0OGxAQGywkICUsLC0tLCwtNCwsLCwsLCwsLDQsLCwtLCwsLDEsLCwsLCwsLCwsLCwsLCwsLCwsLCwsLP/AABEIANMA7wMBEQACEQEDEQH/xAAcAAEAAgMBAQEAAAAAAAAAAAAAAQcFBggEAwL/xABFEAABAwIBCAYIAwUGBwAAAAABAAIDBBEFBgcSITFRYYETFCJBcZEVFyMyQlKT0oKhwUNTYpLCCCRUcrHRM2Nko7Lh8P/EABsBAQACAwEBAAAAAAAAAAAAAAAEBQEDBgIH/8QALxEBAAIBAgMHAwQDAQEAAAAAAAECAwQRBRIxExQhQVFxkRYysSJCYYEGI6HRQ//aAAwDAQACEQMRAD8AvFAQEBBCAgICAgICAgIK9zh5fmhcaOi0XVVgZZD2mwX7rd7reSi59RyeEdV9wrhHeP8AZk+38qjrsUqKlxfPPLK4m93vcbeA2Dkq+17W6y6/DpsWGNqV2fTC8bqqNzX01RLGQb6IcTGfFh1HyWaZLV6S8ajRYc8bXruufN/ls3FGmGYNZWRt0nNGpszfnYP9R3XVjgzRkj+XGcU4ZbSW5q+NZ/43NSFQlBCAgICAgICAgICCUBAQEBAQQgICAgICAgw2VuOtw2kmqXWLgNCFvzyn3R+p4Ba8l4pXdL0WlnU5oxx/fs5zqZ3yvklkcXSSOc97jtc4m5KqLTvO8vo2LHGOkUr0h8l5e5Fke3BsSkoqiGqhPbicHAdzhsc08CLheqXmtt4R9Vp66jFOO3m6RwfEY6yCGphN45WB43g94PEG45K4raLRvD5xnw2w5JpbrD2L01JQQglAQQglAQQgICAglBCCUBBCAgICAgICAgonOhlH16rMMbr01KXRstsfL8b+O4eB3qs1OXmttHk7jgeh7DF2lvut+GlqMvG6ZsMmRX1RmmbelprOeD7skp91nLaeW9SdNi5rbz0UfG9fODHyUn9U/wDIY3LrJ44ZWSRAHoJLy05/5ZPu/hOryXjPj5LJPCtb3nBEz1jwlrq0LNZOZ/KPoZXYdK72cxL6e+xstu03mBfxHFTtLl2nllzHH9DzV7evl1XCp7khBKAgIIQSgICAgICAghAQEEoCAgICAghBqGcvKT0fRuZG61TU3iht7zG27b+QPmQtGfJyV/la8I0Xec8b/bHjKhFVS7+I2jZ9aWnfM+OKJpdJI4MY0bXOJsFmsbztDXlyVx0m9ukOjck8DZhtJDStsXAaUzx+0lOtzvPZwAVvjpyV2fOdbqranNOSf69mOziZOekqN4YP7zDeWnPeSB2mfiGrxsvOfHz1SOF6zu2eJnpPhLn8i1wQQRqIOogqp2fQa2i0bw/UUrmOa9ji17HB7HDa1wNwQkTMTvDzkpW9ZrbpLorIzH24nRxVAsJB7Odo+CUDXyO0cCrjFk567vnWv0k6bNNJ6eXszq2IaUBBCCUBAQEBAQQglAQEBAQEBAQEBB855Wxtc95DWMaXOcdQa0C5JWJnZmtZtMRHVzpllj7sTrJajX0Q9nTtPwxA6jbedp8VU5snPbd9D4Zo402CK+c9WDWlYLPzO5N6bn4lM3ssvFS373bHvHhsHNT9Li/dLlf8g13/AMKT7rbU5yoUFH51sm+p1XWom2p6olxtsjn2uHPb5qt1WLltzQ7TgWu7XH2Vp8a/hoyiugbdm0yj9H1jWSOtTVJEUt/dY/4H+eo8DwUjTZOW209FLxrRdvh56x+qq+wVaOFSgICAgICAgICAghAQSgICAgICAgIK1zwZSdFE3Done0mGnUEHWyG+pv4j+QO9RNVl2jlh0PAdD2mTtrdI6e6nlXOzZHAMJkr6mCli96R3ad3MjGtzj4D9F7x057bIut1NdPhnJLpDDaGOlhip4hoxxMbGwcAP9VcVjaNofOMuS2S83t1l6ll4QgxeU2CsxGlmpZNWm27Hd8cg1tcOa8ZKRauyRpNRbT5YyR5OcK2lfTyywSjRkicY3jc4FU9qzWdpfSMOWuWkXr0l8Fhs2Xtmvyk6/SdDK69TTBsb7ntSR/A/9DxCtNPk56/y4LjGi7vn5o+23i3RSFQlAQEBAQEBBCCUEICAglAQEBAQEHhxrE46KnmqZTZkTS473HuaOJNgvN7RWN5bcGG2bJGOvWXN2LYjJWTzVUxvJK8vPeGjuaOAFhyVPe82tvL6PpdPXBijHXyeNeUhdOaTJvq1Oa2Vtp6kDo7jXHBtH823yVlpsXLXeXEcc13bZezr0r+VgqUomoZQ5zMIw6V0E9VpTNJD44WOmMZG0OLdQPC90HpyYy+wzFXmKjqQZtZ6GRroZXAC5LQ73uV0GzIKpzxZN+5icLfliqgByZJ+h5KFq8f74dPwDXbTOC39KrVe65mMk8cfhtXDUtuWA6EzR8cLveHLaOIW7Dk5Lbq/iOkjU4Zp5+To6mnbKxkkbg5j2h7HDWHNIuCraJ3h88tWa2ms9YfVZeRAQEBAQEBAQQgICCUBAQEBBCCm87+UfTzNw+J3soDpTkbHzW1N/CPzPBV+qy7zyw67gGh5a9vaPGeiuVCdO2PIPJ04nWRxuH93itLUnu0AdTPxHV4XW/Bj57Kri2t7tgnb7p8IdDMaGgACwAsANgCtnATO87y1fOhjj8NwmuqYiWzaDYYXDaySRwYHDiLk8kYcjucSSSSSTck6ySg+1DVyU8sU8LyyWJ7ZI3t1FrgbgoOycmsU69RUVZa3WII5iNznNBI87oPXXUjKiKSCVodHIwse07C0ixWJiJjaXvHktjtFq9Yc35SYM/D6qakkudA3jcf2kR9x3l+YKqMtOS2z6LodVXU4YyR/fuxi1pi3MzuUmmx+GzO7UYMlMT3x/EzkdfgeCsNLl3jllx/H9DyX7eseE9fdZymObSgICAgICAgIIQSghBKAgICAg1/LbKBuGUcs+rpXezp2n4pSNXIayfBasuTkrum8P0k6nNFPLz9nO8kjnuc95LnucXvcdrnE3JKqZnfxl9FpSKVitekPy0EkAAknUANZJ7gFiIZtaKxvLoLN9k4MNo2MeP7xLaWoPeHEamfhGrzVthx8lXz3iesnU55tHSPCGzhblcrjP+D6Ffb/ABNPfwuf/SDmRAQdc5q2kYJhIP8AhmnkXEj8kG1INDzsZN9cpetxNvUUoLiANckHxDlt5Heo2pxc1d4XXBdd2Gbkt9tvypBVbunqwyukpZoqmE2kieHt3G20HgRcc17paazvDTqMFc2OcdvN0hgGLR11NDVRHsyNuRtLHbHNPEG4VxS0WjeHzjU4LYMk47eTIr00CAgICAgICCEBAQSgICAgglBQOcjKP0jWOEbr01PpRQ7nuv238yLeAVXqMvPbaHd8G0Xd8PNb7rNTUZdN9zT5N9bqTWStvBSkFtxqkqNrR+Hb42UzS4t55pc7x7Xdnj7Gs+M9fZdoVi4xKDQM+cWngVYR8D6d/wD3mg/6oOW0BB2Dm7i0MIwhp2iipyebAf1QbEg/Lhe4Ow6jxCEeDn3OFk56NrHtYLU015afc0X7TPwn8iFVajFyWd9wjXd5w7T90eEtYWhbLCzR5SdWqDQyutDUm8V9jJ7bPxDV4gb1L0uXaeWXOce0PPTt6x4x19l0BWLjkoCAgICAgIIQSghBKAgIIQaRnUyk6lSGnidaoqg6NpB7UcWx7uGo2HE8FH1GTkrtHmuODaLvGbmt9tVGKrd5EPRQUb6iWKCIaUsrxGwcT3+HfyXqtZtO0NWfNXDjm9ukOj8m8Hjw+lgpY9kbe27vfIdbnHxN1b0pFK7Q+carUW1GWclvNlF7RxBqWdiHpMExUboNP+V7Xfog5JQEHaWTkPR0VDHs0KaBnlG0IMigINby8yeGJ0ckQA6eP2tO7dIBs8CLhac2Pnrsn8N1k6bPFvKernp7S0lrgQ5pLXA6iCNRBVTMbPolLRaImENcQQWktcCC0g2LSNhBSJ28WL1i0TWXQ+QmUIxOjjlJHTs9lUNGq0gG224jXzVvhyc9d3zziWjnTZ5r5dY9mxLagJQEBAQEBBCAgIJQEBB8aupZDHJLK4Njja573HY1oFyViZ2jeXqlJvaKx1lzjlTjb8Sq5qp9w1x0YWn9nEPdH6niSqjLk57bvonD9JXTYYpHXz92IWpOWvmcybsH4nM3W68VKD8vxv57B4HerDS4tv1S5Hj+u5p7Cvl1WmprmUoCDBZdwmTCsWYNrqKpA8eicg45QfuGMvcxg2ucGjxJsg7cp26LGN3NaPIIPogIIKCls7mTfVqgV0TfYVJtKBsZPv8ABw1+IO9V+qxbTzQ7HgOu56djbrHT2V8obo20Zvco/RtYwvNqae0VQO5oJ7L+R/Ilb9Pk5LKjjGi7xh3j7o8YdBNN9Y1g6xuVq4JKAgICAgICAghBKAgIKtzxZSaLW4ZC7tPtJVEdzNrGc9p4Ab1C1WXaOWHS8A0PNbt7dI6KmUB17K5MYK/EauGkZcBx0pXD9nEPed+niQtmLHz22Qtfq402Gbz/AF7uj6KlZBHHDE0Njja1jGjUA0CwVvEbRs+dXvN7Ta3WX3WXkQEHjxmHpKaqj+eCZnmwhBxQgyOTsXSVtDH89VTs85WhB2kgICAgx2P4THX001LL7sjbA97HbWuHEGy8XrFomJb9NntgyRkr5ObsSoZKWaanmFpYnljxxHeOBFjzVRes1naX0fT565scZK9JeZeW5eGajKTrlL1WV16ilAbc7ZIPhdxtsPLerPTZOau0+TheNaHsM3PX7bflvSkqVKAgICAgICAghAQY7KHF46Cmmqpfdjb2R3vedTWjiTZeL3itd5b9Ngtnyxjr5ub8QrZKmaWomOlLK8yPPE9w4DUOSqL2m07y+j4MNcOOMdekPMvLcvHNVk31Kl6zK21RVAON9scPwN4X2nx4Kz02LkrvPm4TjWu7fNyV+2v5b0pKmEBAQQ4XBHCyDiKrh6KSWM7WPcw/hJCDOZvYOlxfCG/9bTP5NkDv0QdhICAgIIKCsM8WTemxuJQt7UYEdSB3x37L+R1eB4KHqsW8c0Ok4BruS/YW6T091SqvdgyeTWMvw+qhqo9egbSN/eRH3m//AHeAtmLJyW3Q9dpI1OGaT/To+hq2VEUU0Tg6ORjXscO9pFwreJ3jd86yUnHaa26w9Cy8CAghAQSgICAggoKUzt5R9aqRRROvBSn2hGx9RbX/ACjV4kqu1WXeeWHZcB0PZ4+2tHjPT2aCojom05usnPSNYzTF6aAtln3O19lnMjyBUjT4+e3ip+M67u+Hav3W6OgAFaODSghBKAgIOMcqoujxDEmfJWVTPKZwQZzNBFp47hQ3SyP/AJYXu/RB1kgICAgIPlUwMlY+KRodG9pY9p1hzSLEFYmN42eqWmlotXrDnHKvAn4bVzUzrlgOnC8/HCfdPj3HiFUZsfJbZ9E4dq41OCL+fmw61Jy1czmUnv4ZM75paUnzfH/UOasNLl/bLkuP6Hae3r/a1VNcwlAQEBAQEBAQazl9lEMNo3yNI6xL7KnH8ZHveAGvyWnNk5K7rDhmjnVZ4r5R4y58c4kkkkuJJJOsknaSqmZ3fQ61isREEbC4ta0FznENaBtc4mwASI38GL3itZtPSHQ+Q+TwwyjjhIHTP9rUOHfKRsvuA1clb4cfJXZ874jq51Web+XSPZsS2oIgICAgIOQc5NP0WM4u3fWTyfUcX/1IM5mJp9PHaR37qKpk84XM/rQdRICAgICCEGl50cm+vUnTRNvU0t5GW2yRfGz9RxCj6jFz18OsLfg2t7vm5bfbZRIVW72H3oqp9PLHPE7RlieHsducCs1tNZ3hqzYq5aTS3SXR+TOMsxClgqo9Wm3tt72SDU5p5q4x3i9d4fONXprafLOO3kyq9o4gICAgIIQQ5wAJJsALk7ghEb9HPeX+UXpKse9hvTw3ipx3Ft+0/wDEfyAVVqMnPb+Hf8I0XdsPj90+MtaWharEzQ5N9YndXyt9lTnRhB2Pntt/CPzPBTNJj3nmlzfH9dyV7CvWevsuZWDj0oCAgICAg5SzzwdHjuJfxOhkHOFiDOf2doNLFpn/ACUUvmZIx/ug6RQEBAQEBBBCCg85WTno+sL422pqnSlitsY+/bZ5m44HgqvU4+W28dJd1wXXdvh5LT+qrUVGXbes1GUnU6rqkrrU9UQ0X2Mn2NPPZ5KXpcvLPLLnuO6Htcfa1jxr+F4KycWlAQEBAQEGgZ2cpOq03U4nWnqgQ622ODY489nmo2py8tdoXnBND2+btLfbX8qTVW7h68Lw+SrnhpoReSV4Y3cN5PAC55L3Ss2naGjU564Mc5LeTpDA8LjoaeClhFmRNAv3udtc48SbnmrilIrG0PnGoz2z5JyW6yyC9NIgICAgICDmPP8AQ6GNyO/eU1O/yBZ/Sgzv9muG9Xicny08TP5pCf6EF/oCAgICAgIMDlngDcSo5ac26Ue0p3H4JQDbkdYPArXlxxeuyZoNXbTZovHTz9nOs0To3OY8Fr2OLHtO1rgbEHmqeY2naX0XHeL1i1ekvzfdqPcRqISJerRExtLoHN5lH6So2F5vUw2iqB3kgdl/MfndW2DJz1fPuKaKdNnmI6T4w2hblalAQEBB5sQrGU0Us8rg2OJjnvJ7gBdYtMRG8vePHbJeKV6y5vyixh+IVU1XJtkd2G/u4xqa3kPzuqjLfntMvo2h0tdNhikf37satSWt7M9k30cbsSmb25QY6YH4Yr9p/wCIjyHFWOlxbRzS47j2u579jWfCOvuswKY5xKAgICAgICCts42av05Vx1grOrlsDYCzoOm0tFznA30xb3kHuzZZu/QBrCarrJqREP8AhdDoBml/E699JBvaAgICAgICCCgp3PBk30MrcRib7OYhlQBsbNbsu5gW8RxUDVYtv1Q63gGu5q9hby6K3UJ07YshcoThlZHKT7CS0VSO7oyfe8WnX5rdgycllZxXRRqcG0dY8YdDRvDgHNILSAQRrBB2K1fP5iYnaX6WWBBKCEFT54spLluGQu1DRlqiD37WRn/yPJQdVl/bDqeAaHf/AH3j2/8AVWqC6tmskMBdiVXFTC4j/wCJO75IQdfM7B4rbhx89tlfxHWRpsM28/J0ZTwtjYyNgDWMaGNaNQa0CwCtojbwfPLWm0zMvqssCAgICAgICCEBBKAgICCEEoCAg8WMYbHWQTU0wvHKwsO8biOINivNqxaNpbcGa2HJF69Yc3YxhslFUTUsw9pE4tJ2BzdrXDgRYqovSaTtL6PpNRXUYoyV83iWtIXPmjyk6zAaCZ15qYXiJOuSn7v5Tq8CFZaXJzRyz1cTx3Q9jl7WseFvysNS1ClBCDE5UY2zDqWaqfYlotG395KdTW+f6rxkvyV3SdJprajLGOPNzjV1L55JJpXF0kjjI9x73E3Kp7WmZ3l9Hw4q4qRSvSHxWGyZ2Xzmxyb6hSCWVtqmpAkkuO0xnwM5A3PEq00+Pkr/AC4HjGt7znmI+2PCG4qQqUoCAgICAgIMLljlFHhNFUV0o0hG0BjNhklcbMbwuTt3XQcr5R5a4liUrpamqlsSdGGN7o6eMX1BrAbczcnvJQezJDOFiOFTMeyokmp9IdLTSvdJFIzvDb+4eI4XuNSDqrB8Sjraenq4TeKeNkrL6jZwvY8RsQexAQEBAQEBBCCuM7+TfTQtxGFvtYBoz2Gt0HzH/KfyJUTVY945odBwHXdnk7G3SenupxVztGQwLFZKGphqovejcCR3PZsc0+IuveO80tEous01dRhnHPn+XSGF18dVDDUQu0o5WB7TwPceI2K3raJjeHznLitivNLdYepemsQUbnVyj67VdWidenpSW6jqkn2Ody2eardVk5rcseTteBaHscXa2jxt+GjqKv245ssm+v1glkbempi2SS+x8m1jP1PhxUnTY+a28+Sk43ruww8lfut+F8hWbhkoCAgICAgICCtf7QFLJJg2lGCWw1MMsoHyWcy/m5qDmZAQda5pqWSDBMLZKCHmIyWOohr5HPaPJwQbcgICAgICAgIPxLE17XMcA5rgWuadYLSLEFJjdmszWd4c65aZPuwyslgsehd7SncfiiPdfeNnJVObHyW2fQuF6yNTgi3nHhLArSsVm5nspOje7DZndiQmSmJOoP2vYPHb5qbpMn7Jct/kGh3/AN9Y91vBT3KNTzjZR+jqN3Rn+8z3igHe247T+Q/MhaM+Tkr/ACs+FaKdTniJ6R4yoEnz395VVL6BEREbQ/cELpHMjjaXPe4MY0bXOJsAFmI3naHnJkjHWbW6Q6LyOwFuG0cVMLGS2nO/55T7x8BsHABW+KnJXZ8612qnU5pyT08vZnFsQxAQEBAQEBAQfCtpI6iOSCZjZIpWujkY4Xa9hFiCEFGZSZhp+lc/DKmIwuJLYqkvY+IfKHtDtPmAg9uR2Yzopo58WmilYw6QpoNJ0chB1ab3AHR3gDXv3hdjWgAAAAAWAGoAbkEoCAghBKAgICAg1HOTk36Ro3Ojbepp7yw73i3aZzH5gLRnx89VpwnW92zxv9s+EqDVU+gRO8bvpTzvieyWNxbJG5r2OG1rgbgrNZmJ3h4y465KzS3SXRmSOOtxKkhqW2DyNCZnySj3h4d44EK3xXi9d3znW6W2mzTjn+vZSWX+OOr6+d9z0UTjBAO4MabE8zc+Src+Tns7XhGkjT6ePWfGWtrStFlZnsm+lkdiUzexETHTAj3pfifyGrxJ3KbpMX7pcv8A5Brto7Cv9rgU9yaUBAQEBAQEBAQEEIJQEBAQEBAQEBAQEEIKKzpZOdRq+sRNtTVRc9ttkc217ee0c9yrNTi5bbw7fgeu7bF2dutfw0pRV63bNZlD1KrMMhtT1DXaQ7myMaXNd5AjyUrTZOW20qLjmi7bFF6x4w06pYWSSMd7zXva6+3SDiCo8xtK6x2i1ImOj5LD223Dc4dfSwxU8ApmxRNDWDoje28nS1lSK6m0RtClzcDwZbze0zvP8vV608U3030T9y9d7u1/T2m9Z+T1p4pvpvpH7k73c+ntN6z8nrTxTfTfSP3J3u59Pab1n5PWnim+m+kfuTvdz6e03rPyetPFN9N9I/cne7n09pvWfk9aeKb6b6R+5O93Pp7Tes/J608U3030j9yd7ufT2m9Z+T1p4pvpvpH7k73c+ntN6z8nrTxTfTfSP3J3u59Pab1n5PWnim+m+kfuTvdz6e03rPyetPFN9N9I/cne7n09pvWfk9aeKb6b6J+5O93Pp7Tes/J608U3030T9yd7ufT2m9Z+T1p4pvpvpH7k73c+ntN6z8nrTxTfTfSP3J3u59Pab1n5PWnim+m+kfuTvdz6e03rPyetPFN9N9E/cne7n09pvWfk9aeKb6b6J+5O93Pp7Tes/J608U3030j9yd7ufT2m9Z+T1p4pvpvpH7k73c+ntN6z8nrTxTfTfRP3J3u59Pab1n5PWnim+m+ifuTvdz6e03rPyetPFN9N9I/cne7n09pvWfk9aeKb6b6R+5O93Pp7Tes/LHY7lzW4hCaepFO6MkO7MRa9rhsLTpaj/uvF9Ra8bSkaXg+HT5IyUmd2sqOt3qw2B8s0ccV+kdpaNtuppJ/IFe6xMztDRnvWlOa/RvGdTJN9PPJiEDS6nmOnNoi/QS95P8J2333UrU4ZieaFDwTiNbUjBedpjp/KvVDdILDIgICAgICAgICAgICAgICAgICAgICAgICAgLLErXzS5JPjd6SqWFl2llNG4WdZw7UhB2atQ5qfpsMx+qXI8c4jW/8Apxz7ytGRgcC1wBaRYgi4I3EKb1c1EzHjCoc5WTtHTO06eBsRc0uOgXht/wDLew8lX6mla9IdbwXVZskbXturVQnTCMiywICwyICAgICywICwyICAgICAgICAgICAgLLCW7R4oxK282uTlFI0zyU7HytILXPLnhp23DSbX5Kw0+Osxvs5HjOrzVnki07LOCmOaf/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773" y="3939505"/>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356" y="1363191"/>
            <a:ext cx="382419" cy="33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723231"/>
            <a:ext cx="708673" cy="625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6913" y="2299295"/>
            <a:ext cx="1034927" cy="91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96136" y="6084585"/>
            <a:ext cx="3600400" cy="584775"/>
          </a:xfrm>
          <a:prstGeom prst="rect">
            <a:avLst/>
          </a:prstGeom>
          <a:noFill/>
        </p:spPr>
        <p:txBody>
          <a:bodyPr wrap="square" rtlCol="0">
            <a:spAutoFit/>
          </a:bodyPr>
          <a:lstStyle/>
          <a:p>
            <a:r>
              <a:rPr lang="en-GB" sz="3200" i="1" dirty="0" smtClean="0">
                <a:solidFill>
                  <a:srgbClr val="0000FF"/>
                </a:solidFill>
              </a:rPr>
              <a:t>… Caveat Emptor !</a:t>
            </a:r>
            <a:endParaRPr lang="en-GB" sz="3200" i="1" dirty="0">
              <a:solidFill>
                <a:srgbClr val="0000FF"/>
              </a:solidFill>
            </a:endParaRPr>
          </a:p>
        </p:txBody>
      </p:sp>
      <p:pic>
        <p:nvPicPr>
          <p:cNvPr id="12" name="Picture 2" descr="http://www.city-connect.org/wp-content/uploads/2012/06/menshealth-virtruvian-man-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2" y="13114"/>
            <a:ext cx="1770206" cy="1327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6275" y="4008135"/>
            <a:ext cx="8477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8597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6632"/>
            <a:ext cx="3168352" cy="584775"/>
          </a:xfrm>
          <a:prstGeom prst="rect">
            <a:avLst/>
          </a:prstGeom>
          <a:solidFill>
            <a:schemeClr val="tx2">
              <a:lumMod val="20000"/>
              <a:lumOff val="80000"/>
            </a:schemeClr>
          </a:solidFill>
          <a:ln w="19050" cap="rnd">
            <a:solidFill>
              <a:schemeClr val="accent1"/>
            </a:solidFill>
          </a:ln>
          <a:effectLst>
            <a:outerShdw blurRad="50800" dist="38100" dir="2700000" algn="tl" rotWithShape="0">
              <a:prstClr val="black">
                <a:alpha val="40000"/>
              </a:prstClr>
            </a:outerShdw>
          </a:effectLst>
        </p:spPr>
        <p:txBody>
          <a:bodyPr wrap="square" rtlCol="0">
            <a:spAutoFit/>
          </a:bodyPr>
          <a:lstStyle/>
          <a:p>
            <a:r>
              <a:rPr lang="en-GB" sz="3200" b="1" dirty="0" smtClean="0"/>
              <a:t>Mike’s motto ……</a:t>
            </a:r>
          </a:p>
        </p:txBody>
      </p:sp>
      <p:grpSp>
        <p:nvGrpSpPr>
          <p:cNvPr id="7" name="Group 6"/>
          <p:cNvGrpSpPr/>
          <p:nvPr/>
        </p:nvGrpSpPr>
        <p:grpSpPr>
          <a:xfrm>
            <a:off x="540409" y="692696"/>
            <a:ext cx="7344816" cy="2504629"/>
            <a:chOff x="540409" y="801578"/>
            <a:chExt cx="7344816" cy="2504629"/>
          </a:xfrm>
        </p:grpSpPr>
        <p:sp>
          <p:nvSpPr>
            <p:cNvPr id="5" name="TextBox 4"/>
            <p:cNvSpPr txBox="1"/>
            <p:nvPr/>
          </p:nvSpPr>
          <p:spPr>
            <a:xfrm>
              <a:off x="540409" y="801578"/>
              <a:ext cx="7344816" cy="646331"/>
            </a:xfrm>
            <a:prstGeom prst="rect">
              <a:avLst/>
            </a:prstGeom>
            <a:noFill/>
          </p:spPr>
          <p:txBody>
            <a:bodyPr wrap="square" rtlCol="0">
              <a:spAutoFit/>
            </a:bodyPr>
            <a:lstStyle/>
            <a:p>
              <a:r>
                <a:rPr lang="en-GB" sz="3600" b="1" dirty="0" smtClean="0"/>
                <a:t>If it doesn’t move ……. Measure it !</a:t>
              </a:r>
              <a:endParaRPr lang="en-GB" sz="3600" b="1" dirty="0"/>
            </a:p>
          </p:txBody>
        </p:sp>
        <p:pic>
          <p:nvPicPr>
            <p:cNvPr id="16386" name="Picture 2" descr="http://business901.com/wp-content/uploads/2010/08/Meas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29063"/>
              <a:ext cx="2829029" cy="1877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3212976"/>
            <a:ext cx="9324528" cy="3047039"/>
            <a:chOff x="0" y="3212976"/>
            <a:chExt cx="9324528" cy="3047039"/>
          </a:xfrm>
        </p:grpSpPr>
        <p:grpSp>
          <p:nvGrpSpPr>
            <p:cNvPr id="8" name="Group 7"/>
            <p:cNvGrpSpPr/>
            <p:nvPr/>
          </p:nvGrpSpPr>
          <p:grpSpPr>
            <a:xfrm>
              <a:off x="0" y="3212976"/>
              <a:ext cx="9324528" cy="3047039"/>
              <a:chOff x="0" y="3784685"/>
              <a:chExt cx="9324528" cy="3047039"/>
            </a:xfrm>
          </p:grpSpPr>
          <p:sp>
            <p:nvSpPr>
              <p:cNvPr id="6" name="TextBox 5"/>
              <p:cNvSpPr txBox="1"/>
              <p:nvPr/>
            </p:nvSpPr>
            <p:spPr>
              <a:xfrm>
                <a:off x="0" y="3784685"/>
                <a:ext cx="9324528" cy="646331"/>
              </a:xfrm>
              <a:prstGeom prst="rect">
                <a:avLst/>
              </a:prstGeom>
              <a:noFill/>
            </p:spPr>
            <p:txBody>
              <a:bodyPr wrap="square" rtlCol="0">
                <a:spAutoFit/>
              </a:bodyPr>
              <a:lstStyle/>
              <a:p>
                <a:r>
                  <a:rPr lang="en-GB" sz="3600" b="1" dirty="0" smtClean="0"/>
                  <a:t>If it moves ….. Measure its movement as well !!</a:t>
                </a:r>
                <a:endParaRPr lang="en-GB" sz="3600" b="1" dirty="0"/>
              </a:p>
            </p:txBody>
          </p:sp>
          <p:pic>
            <p:nvPicPr>
              <p:cNvPr id="16390" name="Picture 6" descr="http://thumbs.dreamstime.com/z/baby-height-measure-original-proportions-to-vector-illustration-eps-431839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4431016"/>
                <a:ext cx="2243714" cy="2400708"/>
              </a:xfrm>
              <a:prstGeom prst="rect">
                <a:avLst/>
              </a:prstGeom>
              <a:noFill/>
              <a:extLst>
                <a:ext uri="{909E8E84-426E-40DD-AFC4-6F175D3DCCD1}">
                  <a14:hiddenFill xmlns:a14="http://schemas.microsoft.com/office/drawing/2010/main">
                    <a:solidFill>
                      <a:srgbClr val="FFFFFF"/>
                    </a:solidFill>
                  </a14:hiddenFill>
                </a:ext>
              </a:extLst>
            </p:spPr>
          </p:pic>
        </p:grpSp>
        <p:pic>
          <p:nvPicPr>
            <p:cNvPr id="16396" name="Picture 12" descr="http://www.phiab.se/images/applications/CellMotility-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582" y="3861048"/>
              <a:ext cx="4656843" cy="23284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974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isyakob.typepad.com/.a/6a00d8341ca6f253ef01774448cce997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0631"/>
            <a:ext cx="8796854"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087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ecx.images-amazon.com/images/I/61KIh3oRoo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87" y="3717031"/>
            <a:ext cx="1490316" cy="223224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eurostere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881" y="3314351"/>
            <a:ext cx="1589247" cy="238387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Unbiased Stere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996952"/>
            <a:ext cx="1867982" cy="280197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Principles and Practices of Unbiased Stere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3573016"/>
            <a:ext cx="1636751" cy="2455127"/>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www.unbiased-stereology.com/_/rsrc/1273943064293/home/2010-cov.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116632"/>
            <a:ext cx="2016567" cy="2940546"/>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http://ecx.images-amazon.com/images/I/5126FJXYVDL._SX294_BO1,204,203,2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61366"/>
            <a:ext cx="1875093" cy="3002683"/>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ecx.images-amazon.com/images/I/51gT0yR3fOL._BO2,204,203,200_PIsitb-sticker-v3-big,TopRight,0,-55_SX324_SY324_PIkin4,BottomRight,1,22_AA346_SH20_OU02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850" y="-35"/>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2827" y="6021288"/>
            <a:ext cx="7635570" cy="369332"/>
          </a:xfrm>
          <a:prstGeom prst="rect">
            <a:avLst/>
          </a:prstGeom>
        </p:spPr>
        <p:txBody>
          <a:bodyPr wrap="square">
            <a:spAutoFit/>
          </a:bodyPr>
          <a:lstStyle/>
          <a:p>
            <a:r>
              <a:rPr lang="en-GB" dirty="0"/>
              <a:t>http://www.lab.anhb.uwa.edu.au/mb140/scope/stereology/stereology.htm</a:t>
            </a:r>
          </a:p>
        </p:txBody>
      </p:sp>
      <p:sp>
        <p:nvSpPr>
          <p:cNvPr id="3" name="Rectangle 2"/>
          <p:cNvSpPr/>
          <p:nvPr/>
        </p:nvSpPr>
        <p:spPr>
          <a:xfrm>
            <a:off x="251520" y="6453336"/>
            <a:ext cx="8262664" cy="369332"/>
          </a:xfrm>
          <a:prstGeom prst="rect">
            <a:avLst/>
          </a:prstGeom>
        </p:spPr>
        <p:txBody>
          <a:bodyPr wrap="square">
            <a:spAutoFit/>
          </a:bodyPr>
          <a:lstStyle/>
          <a:p>
            <a:r>
              <a:rPr lang="en-GB" dirty="0"/>
              <a:t>http://www.scielo.br/scielo.php?script=sci_arttext&amp;pid=S0001-37652003000400006</a:t>
            </a:r>
          </a:p>
        </p:txBody>
      </p:sp>
    </p:spTree>
    <p:extLst>
      <p:ext uri="{BB962C8B-B14F-4D97-AF65-F5344CB8AC3E}">
        <p14:creationId xmlns:p14="http://schemas.microsoft.com/office/powerpoint/2010/main" val="411436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DB2AF05F410C418B061136A66D6904" ma:contentTypeVersion="2" ma:contentTypeDescription="Create a new document." ma:contentTypeScope="" ma:versionID="8334a66c8cd6e12b4cf303c4f45cec97">
  <xsd:schema xmlns:xsd="http://www.w3.org/2001/XMLSchema" xmlns:xs="http://www.w3.org/2001/XMLSchema" xmlns:p="http://schemas.microsoft.com/office/2006/metadata/properties" xmlns:ns2="97f390e4-d7da-44dc-b676-93d31fcc0e39" targetNamespace="http://schemas.microsoft.com/office/2006/metadata/properties" ma:root="true" ma:fieldsID="abc5fa43e46a7a09f43117255296e944" ns2:_="">
    <xsd:import namespace="97f390e4-d7da-44dc-b676-93d31fcc0e3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f390e4-d7da-44dc-b676-93d31fcc0e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EC377F-2FD4-4466-BDDD-93394B06E1BC}"/>
</file>

<file path=customXml/itemProps2.xml><?xml version="1.0" encoding="utf-8"?>
<ds:datastoreItem xmlns:ds="http://schemas.openxmlformats.org/officeDocument/2006/customXml" ds:itemID="{B00663B8-1376-46C2-91DD-7B8128D8278A}"/>
</file>

<file path=customXml/itemProps3.xml><?xml version="1.0" encoding="utf-8"?>
<ds:datastoreItem xmlns:ds="http://schemas.openxmlformats.org/officeDocument/2006/customXml" ds:itemID="{C5B27AF2-5817-4E1E-AE03-FAB5E75B4DC6}"/>
</file>

<file path=docProps/app.xml><?xml version="1.0" encoding="utf-8"?>
<Properties xmlns="http://schemas.openxmlformats.org/officeDocument/2006/extended-properties" xmlns:vt="http://schemas.openxmlformats.org/officeDocument/2006/docPropsVTypes">
  <TotalTime>4078</TotalTime>
  <Words>2542</Words>
  <Application>Microsoft Office PowerPoint</Application>
  <PresentationFormat>On-screen Show (4:3)</PresentationFormat>
  <Paragraphs>754</Paragraphs>
  <Slides>117</Slides>
  <Notes>30</Notes>
  <HiddenSlides>0</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Quantitation</vt:lpstr>
      <vt:lpstr>Questions</vt:lpstr>
      <vt:lpstr>Questions</vt:lpstr>
      <vt:lpstr>PowerPoint Presentation</vt:lpstr>
      <vt:lpstr>Why measure ?</vt:lpstr>
      <vt:lpstr>PowerPoint Presentation</vt:lpstr>
      <vt:lpstr>Things which may be measured</vt:lpstr>
      <vt:lpstr>What to Measure</vt:lpstr>
      <vt:lpstr>Examples</vt:lpstr>
      <vt:lpstr>Applications</vt:lpstr>
      <vt:lpstr>PowerPoint Presentation</vt:lpstr>
      <vt:lpstr>PowerPoint Presentation</vt:lpstr>
      <vt:lpstr>Pre-Quantitation</vt:lpstr>
      <vt:lpstr>2D &lt; &gt; 3D</vt:lpstr>
      <vt:lpstr>2D &lt; &gt; 3D</vt:lpstr>
      <vt:lpstr>2D &lt; &gt; 3D</vt:lpstr>
      <vt:lpstr>Quantitation</vt:lpstr>
      <vt:lpstr>Sampling</vt:lpstr>
      <vt:lpstr>PowerPoint Presentation</vt:lpstr>
      <vt:lpstr>PowerPoint Presentation</vt:lpstr>
      <vt:lpstr>Which Method ?</vt:lpstr>
      <vt:lpstr>Morphometry 1</vt:lpstr>
      <vt:lpstr>Tissue Preparation Effects</vt:lpstr>
      <vt:lpstr>PowerPoint Presentation</vt:lpstr>
      <vt:lpstr>Morphometry 2</vt:lpstr>
      <vt:lpstr>Length</vt:lpstr>
      <vt:lpstr>Diameter (Muscle Fibres)</vt:lpstr>
      <vt:lpstr>PowerPoint Presentation</vt:lpstr>
      <vt:lpstr>Shapes</vt:lpstr>
      <vt:lpstr>PowerPoint Presentation</vt:lpstr>
      <vt:lpstr>PowerPoint Presentation</vt:lpstr>
      <vt:lpstr>Stereology 1</vt:lpstr>
      <vt:lpstr>PowerPoint Presentation</vt:lpstr>
      <vt:lpstr>PowerPoint Presentation</vt:lpstr>
      <vt:lpstr>PowerPoint Presentation</vt:lpstr>
      <vt:lpstr>PowerPoint Presentation</vt:lpstr>
      <vt:lpstr>Anisotropic Tissues</vt:lpstr>
      <vt:lpstr>Summary</vt:lpstr>
      <vt:lpstr>Summary</vt:lpstr>
      <vt:lpstr>Numbers</vt:lpstr>
      <vt:lpstr>PowerPoint Presentation</vt:lpstr>
      <vt:lpstr>PowerPoint Presentation</vt:lpstr>
      <vt:lpstr>PowerPoint Presentation</vt:lpstr>
      <vt:lpstr>Stereology 2</vt:lpstr>
      <vt:lpstr>PowerPoint Presentation</vt:lpstr>
      <vt:lpstr>PowerPoint Presentation</vt:lpstr>
      <vt:lpstr>PowerPoint Presentation</vt:lpstr>
      <vt:lpstr>Unbiased Stereology</vt:lpstr>
      <vt:lpstr>PowerPoint Presentation</vt:lpstr>
      <vt:lpstr>PowerPoint Presentation</vt:lpstr>
      <vt:lpstr>PowerPoint Presentation</vt:lpstr>
      <vt:lpstr>PowerPoint Presentation</vt:lpstr>
      <vt:lpstr>PowerPoint Presentation</vt:lpstr>
      <vt:lpstr>PowerPoint Presentation</vt:lpstr>
      <vt:lpstr>Pattern Analysis Measurements of ‘Organisation’</vt:lpstr>
      <vt:lpstr>PowerPoint Presentation</vt:lpstr>
      <vt:lpstr>Nearest Neighbour Analysis</vt:lpstr>
      <vt:lpstr>Homogeneity / Heterogeneity</vt:lpstr>
      <vt:lpstr>Randomness ?</vt:lpstr>
      <vt:lpstr>Randomness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Analysis</vt:lpstr>
      <vt:lpstr>PowerPoint Presentation</vt:lpstr>
      <vt:lpstr>PowerPoint Presentation</vt:lpstr>
      <vt:lpstr>PowerPoint Presentation</vt:lpstr>
      <vt:lpstr>GIGO</vt:lpstr>
      <vt:lpstr>Analytical Microscopy</vt:lpstr>
      <vt:lpstr>Microdensitometry 1</vt:lpstr>
      <vt:lpstr>Microdensitometry 2</vt:lpstr>
      <vt:lpstr>Microdensitometry 3</vt:lpstr>
      <vt:lpstr>PowerPoint Presentation</vt:lpstr>
      <vt:lpstr>Statistics !!!</vt:lpstr>
      <vt:lpstr>Statistics !!!</vt:lpstr>
      <vt:lpstr>Problems in Data Analysis</vt:lpstr>
      <vt:lpstr>Allometry</vt:lpstr>
      <vt:lpstr>How to conduct a measurement project</vt:lpstr>
      <vt:lpstr>How to analyse a measurement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Quantitation</dc:title>
  <dc:creator>Mike Mahon</dc:creator>
  <cp:lastModifiedBy>Anatomy Laptop</cp:lastModifiedBy>
  <cp:revision>355</cp:revision>
  <cp:lastPrinted>2013-11-19T17:41:08Z</cp:lastPrinted>
  <dcterms:created xsi:type="dcterms:W3CDTF">2013-11-18T13:36:26Z</dcterms:created>
  <dcterms:modified xsi:type="dcterms:W3CDTF">2020-09-14T21:00:56Z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0x010100DFDB2AF05F410C418B061136A66D6904</vt:lpwstr>
  </property>
</Properties>
</file>